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3"/>
  </p:notesMasterIdLst>
  <p:sldIdLst>
    <p:sldId id="256" r:id="rId2"/>
    <p:sldId id="271" r:id="rId3"/>
    <p:sldId id="272" r:id="rId4"/>
    <p:sldId id="274" r:id="rId5"/>
    <p:sldId id="281" r:id="rId6"/>
    <p:sldId id="257" r:id="rId7"/>
    <p:sldId id="276" r:id="rId8"/>
    <p:sldId id="259" r:id="rId9"/>
    <p:sldId id="260" r:id="rId10"/>
    <p:sldId id="261" r:id="rId11"/>
    <p:sldId id="262" r:id="rId12"/>
    <p:sldId id="263" r:id="rId13"/>
    <p:sldId id="264" r:id="rId14"/>
    <p:sldId id="267" r:id="rId15"/>
    <p:sldId id="279" r:id="rId16"/>
    <p:sldId id="265" r:id="rId17"/>
    <p:sldId id="278" r:id="rId18"/>
    <p:sldId id="277" r:id="rId19"/>
    <p:sldId id="266" r:id="rId20"/>
    <p:sldId id="280" r:id="rId21"/>
    <p:sldId id="269" r:id="rId22"/>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68B2"/>
    <a:srgbClr val="5134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6618" autoAdjust="0"/>
    <p:restoredTop sz="94434" autoAdjust="0"/>
  </p:normalViewPr>
  <p:slideViewPr>
    <p:cSldViewPr>
      <p:cViewPr varScale="1">
        <p:scale>
          <a:sx n="66" d="100"/>
          <a:sy n="66" d="100"/>
        </p:scale>
        <p:origin x="1364" y="3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A2CC86B1-15C9-43AA-90C1-ECF099684B14}" type="datetimeFigureOut">
              <a:rPr lang="ar-IQ" smtClean="0"/>
              <a:pPr/>
              <a:t>22/02/1444</a:t>
            </a:fld>
            <a:endParaRPr lang="ar-IQ"/>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FFC6B8EB-A134-4286-BBF7-033DBCEA4203}" type="slidenum">
              <a:rPr lang="ar-IQ" smtClean="0"/>
              <a:pPr/>
              <a:t>‹#›</a:t>
            </a:fld>
            <a:endParaRPr lang="ar-IQ"/>
          </a:p>
        </p:txBody>
      </p:sp>
    </p:spTree>
    <p:extLst>
      <p:ext uri="{BB962C8B-B14F-4D97-AF65-F5344CB8AC3E}">
        <p14:creationId xmlns:p14="http://schemas.microsoft.com/office/powerpoint/2010/main" val="87698071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C6B8EB-A134-4286-BBF7-033DBCEA4203}" type="slidenum">
              <a:rPr lang="ar-IQ" smtClean="0"/>
              <a:pPr/>
              <a:t>1</a:t>
            </a:fld>
            <a:endParaRPr lang="ar-IQ"/>
          </a:p>
        </p:txBody>
      </p:sp>
    </p:spTree>
    <p:extLst>
      <p:ext uri="{BB962C8B-B14F-4D97-AF65-F5344CB8AC3E}">
        <p14:creationId xmlns:p14="http://schemas.microsoft.com/office/powerpoint/2010/main" val="927424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C6B8EB-A134-4286-BBF7-033DBCEA4203}" type="slidenum">
              <a:rPr lang="ar-IQ" smtClean="0"/>
              <a:pPr/>
              <a:t>5</a:t>
            </a:fld>
            <a:endParaRPr lang="ar-IQ"/>
          </a:p>
        </p:txBody>
      </p:sp>
    </p:spTree>
    <p:extLst>
      <p:ext uri="{BB962C8B-B14F-4D97-AF65-F5344CB8AC3E}">
        <p14:creationId xmlns:p14="http://schemas.microsoft.com/office/powerpoint/2010/main" val="3991726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US" sz="1200" b="1" dirty="0">
                <a:solidFill>
                  <a:srgbClr val="000099"/>
                </a:solidFill>
              </a:rPr>
              <a:t>In the presence of these </a:t>
            </a:r>
            <a:r>
              <a:rPr lang="en-US" sz="1200" b="1" dirty="0" err="1">
                <a:solidFill>
                  <a:srgbClr val="000099"/>
                </a:solidFill>
              </a:rPr>
              <a:t>cct</a:t>
            </a:r>
            <a:r>
              <a:rPr lang="en-US" sz="1200" b="1" dirty="0">
                <a:solidFill>
                  <a:srgbClr val="000099"/>
                </a:solidFill>
              </a:rPr>
              <a:t>. Menstruation usually occur within 2 years.</a:t>
            </a:r>
          </a:p>
          <a:p>
            <a:r>
              <a:rPr lang="en-US" sz="1200" dirty="0">
                <a:solidFill>
                  <a:srgbClr val="000099"/>
                </a:solidFill>
              </a:rPr>
              <a:t> </a:t>
            </a:r>
            <a:endParaRPr lang="ar-IQ" dirty="0"/>
          </a:p>
        </p:txBody>
      </p:sp>
      <p:sp>
        <p:nvSpPr>
          <p:cNvPr id="4" name="عنصر نائب لرقم الشريحة 3"/>
          <p:cNvSpPr>
            <a:spLocks noGrp="1"/>
          </p:cNvSpPr>
          <p:nvPr>
            <p:ph type="sldNum" sz="quarter" idx="10"/>
          </p:nvPr>
        </p:nvSpPr>
        <p:spPr/>
        <p:txBody>
          <a:bodyPr/>
          <a:lstStyle/>
          <a:p>
            <a:fld id="{FFC6B8EB-A134-4286-BBF7-033DBCEA4203}" type="slidenum">
              <a:rPr lang="ar-IQ" smtClean="0"/>
              <a:pPr/>
              <a:t>6</a:t>
            </a:fld>
            <a:endParaRPr lang="ar-IQ"/>
          </a:p>
        </p:txBody>
      </p:sp>
    </p:spTree>
    <p:extLst>
      <p:ext uri="{BB962C8B-B14F-4D97-AF65-F5344CB8AC3E}">
        <p14:creationId xmlns:p14="http://schemas.microsoft.com/office/powerpoint/2010/main" val="1458033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US" sz="1200" dirty="0"/>
              <a:t>• </a:t>
            </a:r>
            <a:r>
              <a:rPr lang="en-US" sz="1200" dirty="0" err="1"/>
              <a:t>Kallman’s</a:t>
            </a:r>
            <a:r>
              <a:rPr lang="en-US" sz="1200" dirty="0"/>
              <a:t> syndrome (X-linked recessive</a:t>
            </a:r>
            <a:br>
              <a:rPr lang="en-US" sz="1200" dirty="0"/>
            </a:br>
            <a:r>
              <a:rPr lang="en-US" sz="1200" dirty="0"/>
              <a:t>condition resulting in deficiency in </a:t>
            </a:r>
            <a:r>
              <a:rPr lang="en-US" sz="1200" dirty="0" err="1"/>
              <a:t>GnRH</a:t>
            </a:r>
            <a:r>
              <a:rPr lang="en-US" sz="1200" dirty="0"/>
              <a:t> causing</a:t>
            </a:r>
            <a:br>
              <a:rPr lang="en-US" sz="1200" dirty="0"/>
            </a:br>
            <a:r>
              <a:rPr lang="en-US" sz="1200" dirty="0"/>
              <a:t>underdeveloped genitalia)</a:t>
            </a:r>
            <a:endParaRPr lang="ar-IQ" dirty="0"/>
          </a:p>
        </p:txBody>
      </p:sp>
      <p:sp>
        <p:nvSpPr>
          <p:cNvPr id="4" name="عنصر نائب لرقم الشريحة 3"/>
          <p:cNvSpPr>
            <a:spLocks noGrp="1"/>
          </p:cNvSpPr>
          <p:nvPr>
            <p:ph type="sldNum" sz="quarter" idx="10"/>
          </p:nvPr>
        </p:nvSpPr>
        <p:spPr/>
        <p:txBody>
          <a:bodyPr/>
          <a:lstStyle/>
          <a:p>
            <a:fld id="{FFC6B8EB-A134-4286-BBF7-033DBCEA4203}" type="slidenum">
              <a:rPr lang="ar-IQ" smtClean="0"/>
              <a:pPr/>
              <a:t>8</a:t>
            </a:fld>
            <a:endParaRPr lang="ar-IQ"/>
          </a:p>
        </p:txBody>
      </p:sp>
    </p:spTree>
    <p:extLst>
      <p:ext uri="{BB962C8B-B14F-4D97-AF65-F5344CB8AC3E}">
        <p14:creationId xmlns:p14="http://schemas.microsoft.com/office/powerpoint/2010/main" val="2602415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Pituitary necrosis, e.g. Sheehan’s syndrome (due to</a:t>
            </a:r>
          </a:p>
          <a:p>
            <a:r>
              <a:rPr lang="en-US" sz="1200" kern="1200" baseline="0" dirty="0">
                <a:solidFill>
                  <a:schemeClr val="tx1"/>
                </a:solidFill>
                <a:latin typeface="+mn-lt"/>
                <a:ea typeface="+mn-ea"/>
                <a:cs typeface="+mn-cs"/>
              </a:rPr>
              <a:t>prolonged hypotension following major obstetric</a:t>
            </a:r>
          </a:p>
          <a:p>
            <a:r>
              <a:rPr lang="en-US" sz="1200" kern="1200" baseline="0" dirty="0" err="1">
                <a:solidFill>
                  <a:schemeClr val="tx1"/>
                </a:solidFill>
                <a:latin typeface="+mn-lt"/>
                <a:ea typeface="+mn-ea"/>
                <a:cs typeface="+mn-cs"/>
              </a:rPr>
              <a:t>haemorrhage</a:t>
            </a:r>
            <a:r>
              <a:rPr lang="en-US" sz="1200" kern="1200" baseline="0" dirty="0">
                <a:solidFill>
                  <a:schemeClr val="tx1"/>
                </a:solidFill>
                <a:latin typeface="+mn-lt"/>
                <a:ea typeface="+mn-ea"/>
                <a:cs typeface="+mn-cs"/>
              </a:rPr>
              <a:t>).</a:t>
            </a:r>
            <a:endParaRPr lang="ar-IQ" dirty="0"/>
          </a:p>
        </p:txBody>
      </p:sp>
      <p:sp>
        <p:nvSpPr>
          <p:cNvPr id="4" name="عنصر نائب لرقم الشريحة 3"/>
          <p:cNvSpPr>
            <a:spLocks noGrp="1"/>
          </p:cNvSpPr>
          <p:nvPr>
            <p:ph type="sldNum" sz="quarter" idx="10"/>
          </p:nvPr>
        </p:nvSpPr>
        <p:spPr/>
        <p:txBody>
          <a:bodyPr/>
          <a:lstStyle/>
          <a:p>
            <a:fld id="{FFC6B8EB-A134-4286-BBF7-033DBCEA4203}" type="slidenum">
              <a:rPr lang="ar-IQ" smtClean="0"/>
              <a:pPr/>
              <a:t>9</a:t>
            </a:fld>
            <a:endParaRPr lang="ar-IQ"/>
          </a:p>
        </p:txBody>
      </p:sp>
    </p:spTree>
    <p:extLst>
      <p:ext uri="{BB962C8B-B14F-4D97-AF65-F5344CB8AC3E}">
        <p14:creationId xmlns:p14="http://schemas.microsoft.com/office/powerpoint/2010/main" val="3420688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US" sz="1200" dirty="0">
                <a:solidFill>
                  <a:srgbClr val="00FFFF"/>
                </a:solidFill>
              </a:rPr>
              <a:t>Premature ovarian failure ( </a:t>
            </a:r>
            <a:r>
              <a:rPr lang="en-US" sz="1200" dirty="0" err="1">
                <a:solidFill>
                  <a:srgbClr val="00FFFF"/>
                </a:solidFill>
              </a:rPr>
              <a:t>genetic,autoimmune</a:t>
            </a:r>
            <a:r>
              <a:rPr lang="en-US" sz="1200" dirty="0">
                <a:solidFill>
                  <a:srgbClr val="00FFFF"/>
                </a:solidFill>
              </a:rPr>
              <a:t>, </a:t>
            </a:r>
            <a:br>
              <a:rPr lang="en-US" sz="1200" dirty="0">
                <a:solidFill>
                  <a:srgbClr val="00FFFF"/>
                </a:solidFill>
              </a:rPr>
            </a:br>
            <a:r>
              <a:rPr lang="en-US" sz="1200" dirty="0">
                <a:solidFill>
                  <a:srgbClr val="00FFFF"/>
                </a:solidFill>
              </a:rPr>
              <a:t>                                                         radio&amp; chemotherapy)</a:t>
            </a:r>
            <a:endParaRPr lang="ar-IQ" dirty="0"/>
          </a:p>
        </p:txBody>
      </p:sp>
      <p:sp>
        <p:nvSpPr>
          <p:cNvPr id="4" name="عنصر نائب لرقم الشريحة 3"/>
          <p:cNvSpPr>
            <a:spLocks noGrp="1"/>
          </p:cNvSpPr>
          <p:nvPr>
            <p:ph type="sldNum" sz="quarter" idx="10"/>
          </p:nvPr>
        </p:nvSpPr>
        <p:spPr/>
        <p:txBody>
          <a:bodyPr/>
          <a:lstStyle/>
          <a:p>
            <a:fld id="{FFC6B8EB-A134-4286-BBF7-033DBCEA4203}" type="slidenum">
              <a:rPr lang="ar-IQ" smtClean="0"/>
              <a:pPr/>
              <a:t>10</a:t>
            </a:fld>
            <a:endParaRPr lang="ar-IQ"/>
          </a:p>
        </p:txBody>
      </p:sp>
    </p:spTree>
    <p:extLst>
      <p:ext uri="{BB962C8B-B14F-4D97-AF65-F5344CB8AC3E}">
        <p14:creationId xmlns:p14="http://schemas.microsoft.com/office/powerpoint/2010/main" val="2291781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22/02/1444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22/02/1444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22/02/1444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22/02/1444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22/02/1444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22/02/1444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1B8ABB09-4A1D-463E-8065-109CC2B7EFAA}" type="datetimeFigureOut">
              <a:rPr lang="ar-SA" smtClean="0"/>
              <a:pPr/>
              <a:t>22/02/1444</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1B8ABB09-4A1D-463E-8065-109CC2B7EFAA}" type="datetimeFigureOut">
              <a:rPr lang="ar-SA" smtClean="0"/>
              <a:pPr/>
              <a:t>22/02/1444</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pPr/>
              <a:t>22/02/1444</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22/02/1444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22/02/1444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pPr/>
              <a:t>22/02/1444</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54112" y="2152628"/>
            <a:ext cx="5625899" cy="707886"/>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rtl="0"/>
            <a:r>
              <a:rPr lang="en-GB" sz="4000" b="1" cap="none" spc="0" dirty="0">
                <a:ln>
                  <a:prstDash val="solid"/>
                </a:ln>
                <a:solidFill>
                  <a:srgbClr val="FF0000"/>
                </a:solidFill>
                <a:effectLst>
                  <a:outerShdw blurRad="88000" dist="50800" dir="5040000" algn="tl">
                    <a:schemeClr val="accent4">
                      <a:tint val="80000"/>
                      <a:satMod val="250000"/>
                      <a:alpha val="45000"/>
                    </a:schemeClr>
                  </a:outerShdw>
                </a:effectLst>
              </a:rPr>
              <a:t>Menstrual </a:t>
            </a:r>
            <a:r>
              <a:rPr lang="en-US" sz="4000" b="1" dirty="0">
                <a:ln>
                  <a:prstDash val="solid"/>
                </a:ln>
                <a:solidFill>
                  <a:srgbClr val="FF0000"/>
                </a:solidFill>
                <a:effectLst>
                  <a:outerShdw blurRad="88000" dist="50800" dir="5040000" algn="tl">
                    <a:schemeClr val="accent4">
                      <a:tint val="80000"/>
                      <a:satMod val="250000"/>
                      <a:alpha val="45000"/>
                    </a:schemeClr>
                  </a:outerShdw>
                </a:effectLst>
              </a:rPr>
              <a:t>Abnormalities</a:t>
            </a:r>
            <a:r>
              <a:rPr lang="en-GB" sz="4000" b="1" cap="none" spc="0" dirty="0">
                <a:ln>
                  <a:prstDash val="solid"/>
                </a:ln>
                <a:solidFill>
                  <a:srgbClr val="FF0000"/>
                </a:solidFill>
                <a:effectLst>
                  <a:outerShdw blurRad="88000" dist="50800" dir="5040000" algn="tl">
                    <a:schemeClr val="accent4">
                      <a:tint val="80000"/>
                      <a:satMod val="250000"/>
                      <a:alpha val="45000"/>
                    </a:schemeClr>
                  </a:outerShdw>
                </a:effectLst>
              </a:rPr>
              <a:t> </a:t>
            </a:r>
            <a:endParaRPr lang="ar-IQ" sz="4000" b="1" cap="none" spc="0" dirty="0">
              <a:ln>
                <a:prstDash val="solid"/>
              </a:ln>
              <a:solidFill>
                <a:srgbClr val="FF0000"/>
              </a:solidFill>
              <a:effectLst>
                <a:outerShdw blurRad="88000" dist="50800" dir="5040000" algn="tl">
                  <a:schemeClr val="accent4">
                    <a:tint val="80000"/>
                    <a:satMod val="250000"/>
                    <a:alpha val="45000"/>
                  </a:schemeClr>
                </a:outerShdw>
              </a:effectLst>
            </a:endParaRPr>
          </a:p>
        </p:txBody>
      </p:sp>
      <p:sp>
        <p:nvSpPr>
          <p:cNvPr id="5" name="Rectangle 4"/>
          <p:cNvSpPr/>
          <p:nvPr/>
        </p:nvSpPr>
        <p:spPr>
          <a:xfrm>
            <a:off x="0" y="-14981"/>
            <a:ext cx="9144000" cy="908721"/>
          </a:xfrm>
          <a:prstGeom prst="rect">
            <a:avLst/>
          </a:prstGeom>
          <a:solidFill>
            <a:schemeClr val="accent2"/>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l"/>
            <a:r>
              <a:rPr lang="en-US" b="1" dirty="0">
                <a:solidFill>
                  <a:prstClr val="black"/>
                </a:solidFill>
                <a:latin typeface="Berlin Sans FB Demi" panose="020E0802020502020306" pitchFamily="34" charset="0"/>
              </a:rPr>
              <a:t>          </a:t>
            </a:r>
            <a:r>
              <a:rPr lang="en-US" sz="1400" dirty="0">
                <a:solidFill>
                  <a:prstClr val="black"/>
                </a:solidFill>
                <a:latin typeface="Berlin Sans FB Demi" panose="020E0802020502020306" pitchFamily="34" charset="0"/>
                <a:cs typeface="Andalus" panose="02020603050405020304" pitchFamily="18" charset="-78"/>
              </a:rPr>
              <a:t>UNIVERSITY OF BASRAH</a:t>
            </a:r>
          </a:p>
          <a:p>
            <a:pPr algn="l"/>
            <a:r>
              <a:rPr lang="en-US" sz="1400" dirty="0">
                <a:solidFill>
                  <a:prstClr val="black"/>
                </a:solidFill>
                <a:latin typeface="Berlin Sans FB Demi" panose="020E0802020502020306" pitchFamily="34" charset="0"/>
                <a:cs typeface="Andalus" panose="02020603050405020304" pitchFamily="18" charset="-78"/>
              </a:rPr>
              <a:t>       AL_ZAHRAA MEDICAL COLLEGE  </a:t>
            </a:r>
          </a:p>
        </p:txBody>
      </p:sp>
      <p:pic>
        <p:nvPicPr>
          <p:cNvPr id="6" name="Picture 5"/>
          <p:cNvPicPr>
            <a:picLocks noChangeAspect="1"/>
          </p:cNvPicPr>
          <p:nvPr/>
        </p:nvPicPr>
        <p:blipFill rotWithShape="1">
          <a:blip r:embed="rId3"/>
          <a:srcRect l="-881" t="12327" r="881" b="13098"/>
          <a:stretch/>
        </p:blipFill>
        <p:spPr>
          <a:xfrm>
            <a:off x="4124448" y="26295"/>
            <a:ext cx="895103" cy="945139"/>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13594" y="5809033"/>
            <a:ext cx="1030406" cy="1138239"/>
          </a:xfrm>
          <a:prstGeom prst="rect">
            <a:avLst/>
          </a:prstGeom>
        </p:spPr>
      </p:pic>
      <p:pic>
        <p:nvPicPr>
          <p:cNvPr id="14" name="Picture 13" descr="C:\Users\majid\Pictures\images2QFON8IK.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706" y="6519080"/>
            <a:ext cx="733523" cy="40755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672" y="5917866"/>
            <a:ext cx="686217" cy="566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Subtitle 4"/>
          <p:cNvSpPr txBox="1">
            <a:spLocks/>
          </p:cNvSpPr>
          <p:nvPr/>
        </p:nvSpPr>
        <p:spPr>
          <a:xfrm>
            <a:off x="5087564" y="151701"/>
            <a:ext cx="3886200" cy="875756"/>
          </a:xfrm>
          <a:prstGeom prst="rect">
            <a:avLst/>
          </a:prstGeom>
        </p:spPr>
        <p:txBody>
          <a:bodyPr>
            <a:no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1400" dirty="0">
                <a:solidFill>
                  <a:srgbClr val="002060"/>
                </a:solidFill>
                <a:latin typeface="Berlin Sans FB Demi" panose="020E0802020502020306" pitchFamily="34" charset="0"/>
              </a:rPr>
              <a:t>                    Ministry of higher Education                                     and Scientific Research</a:t>
            </a:r>
          </a:p>
        </p:txBody>
      </p:sp>
      <p:sp>
        <p:nvSpPr>
          <p:cNvPr id="3" name="Rectangle 2"/>
          <p:cNvSpPr/>
          <p:nvPr/>
        </p:nvSpPr>
        <p:spPr>
          <a:xfrm>
            <a:off x="295062" y="2726797"/>
            <a:ext cx="4572000" cy="2031325"/>
          </a:xfrm>
          <a:prstGeom prst="rect">
            <a:avLst/>
          </a:prstGeom>
        </p:spPr>
        <p:txBody>
          <a:bodyPr>
            <a:spAutoFit/>
          </a:bodyPr>
          <a:lstStyle/>
          <a:p>
            <a:pPr algn="l">
              <a:defRPr/>
            </a:pPr>
            <a:r>
              <a:rPr lang="en-US" b="1" dirty="0">
                <a:solidFill>
                  <a:prstClr val="black"/>
                </a:solidFill>
                <a:latin typeface="Times New Roman" panose="02020603050405020304" pitchFamily="18" charset="0"/>
                <a:cs typeface="Times New Roman" panose="02020603050405020304" pitchFamily="18" charset="0"/>
              </a:rPr>
              <a:t>Module staff</a:t>
            </a:r>
            <a:r>
              <a:rPr lang="en-US" dirty="0">
                <a:solidFill>
                  <a:prstClr val="black"/>
                </a:solidFill>
                <a:latin typeface="Times New Roman" panose="02020603050405020304" pitchFamily="18" charset="0"/>
                <a:cs typeface="Times New Roman" panose="02020603050405020304" pitchFamily="18" charset="0"/>
              </a:rPr>
              <a:t>:</a:t>
            </a:r>
          </a:p>
          <a:p>
            <a:pPr algn="l">
              <a:defRPr/>
            </a:pPr>
            <a:r>
              <a:rPr lang="en-US" dirty="0">
                <a:solidFill>
                  <a:srgbClr val="FF0000"/>
                </a:solidFill>
                <a:latin typeface="Times New Roman" panose="02020603050405020304" pitchFamily="18" charset="0"/>
                <a:cs typeface="Times New Roman" panose="02020603050405020304" pitchFamily="18" charset="0"/>
              </a:rPr>
              <a:t>Dr. Raya Muslim </a:t>
            </a:r>
            <a:r>
              <a:rPr lang="en-US" dirty="0" err="1">
                <a:solidFill>
                  <a:srgbClr val="FF0000"/>
                </a:solidFill>
                <a:latin typeface="Times New Roman" panose="02020603050405020304" pitchFamily="18" charset="0"/>
                <a:cs typeface="Times New Roman" panose="02020603050405020304" pitchFamily="18" charset="0"/>
              </a:rPr>
              <a:t>Alhassan</a:t>
            </a:r>
            <a:r>
              <a:rPr lang="en-US" dirty="0">
                <a:solidFill>
                  <a:srgbClr val="FF0000"/>
                </a:solidFill>
                <a:latin typeface="Times New Roman" panose="02020603050405020304" pitchFamily="18" charset="0"/>
                <a:cs typeface="Times New Roman" panose="02020603050405020304" pitchFamily="18" charset="0"/>
              </a:rPr>
              <a:t> (module leader)</a:t>
            </a:r>
          </a:p>
          <a:p>
            <a:pPr algn="l">
              <a:defRPr/>
            </a:pPr>
            <a:r>
              <a:rPr lang="en-US" dirty="0">
                <a:solidFill>
                  <a:prstClr val="black"/>
                </a:solidFill>
                <a:latin typeface="Times New Roman" panose="02020603050405020304" pitchFamily="18" charset="0"/>
                <a:cs typeface="Times New Roman" panose="02020603050405020304" pitchFamily="18" charset="0"/>
              </a:rPr>
              <a:t>Dr. </a:t>
            </a:r>
            <a:r>
              <a:rPr lang="en-US" dirty="0" err="1">
                <a:solidFill>
                  <a:prstClr val="black"/>
                </a:solidFill>
                <a:latin typeface="Times New Roman" panose="02020603050405020304" pitchFamily="18" charset="0"/>
                <a:cs typeface="Times New Roman" panose="02020603050405020304" pitchFamily="18" charset="0"/>
              </a:rPr>
              <a:t>Nawal</a:t>
            </a:r>
            <a:r>
              <a:rPr lang="en-US" dirty="0">
                <a:solidFill>
                  <a:prstClr val="black"/>
                </a:solidFill>
                <a:latin typeface="Times New Roman" panose="02020603050405020304" pitchFamily="18" charset="0"/>
                <a:cs typeface="Times New Roman" panose="02020603050405020304" pitchFamily="18" charset="0"/>
              </a:rPr>
              <a:t> Mustafa </a:t>
            </a:r>
            <a:r>
              <a:rPr lang="en-US" dirty="0" err="1">
                <a:solidFill>
                  <a:prstClr val="black"/>
                </a:solidFill>
                <a:latin typeface="Times New Roman" panose="02020603050405020304" pitchFamily="18" charset="0"/>
                <a:cs typeface="Times New Roman" panose="02020603050405020304" pitchFamily="18" charset="0"/>
              </a:rPr>
              <a:t>Abdulah</a:t>
            </a:r>
            <a:r>
              <a:rPr lang="en-US" dirty="0">
                <a:solidFill>
                  <a:prstClr val="black"/>
                </a:solidFill>
                <a:latin typeface="Times New Roman" panose="02020603050405020304" pitchFamily="18" charset="0"/>
                <a:cs typeface="Times New Roman" panose="02020603050405020304" pitchFamily="18" charset="0"/>
              </a:rPr>
              <a:t> </a:t>
            </a:r>
          </a:p>
          <a:p>
            <a:pPr algn="l">
              <a:defRPr/>
            </a:pPr>
            <a:r>
              <a:rPr lang="en-US" dirty="0">
                <a:solidFill>
                  <a:prstClr val="black"/>
                </a:solidFill>
                <a:latin typeface="Times New Roman" panose="02020603050405020304" pitchFamily="18" charset="0"/>
                <a:cs typeface="Times New Roman" panose="02020603050405020304" pitchFamily="18" charset="0"/>
              </a:rPr>
              <a:t>Dr. </a:t>
            </a:r>
            <a:r>
              <a:rPr lang="en-US" dirty="0" err="1">
                <a:solidFill>
                  <a:prstClr val="black"/>
                </a:solidFill>
                <a:latin typeface="Times New Roman" panose="02020603050405020304" pitchFamily="18" charset="0"/>
                <a:cs typeface="Times New Roman" panose="02020603050405020304" pitchFamily="18" charset="0"/>
              </a:rPr>
              <a:t>Nehaya</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Mnahi</a:t>
            </a:r>
            <a:r>
              <a:rPr lang="en-US" dirty="0">
                <a:solidFill>
                  <a:prstClr val="black"/>
                </a:solidFill>
                <a:latin typeface="Times New Roman" panose="02020603050405020304" pitchFamily="18" charset="0"/>
                <a:cs typeface="Times New Roman" panose="02020603050405020304" pitchFamily="18" charset="0"/>
              </a:rPr>
              <a:t> Al-</a:t>
            </a:r>
            <a:r>
              <a:rPr lang="en-US" dirty="0" err="1">
                <a:solidFill>
                  <a:prstClr val="black"/>
                </a:solidFill>
                <a:latin typeface="Times New Roman" panose="02020603050405020304" pitchFamily="18" charset="0"/>
                <a:cs typeface="Times New Roman" panose="02020603050405020304" pitchFamily="18" charset="0"/>
              </a:rPr>
              <a:t>Aubody</a:t>
            </a:r>
            <a:r>
              <a:rPr lang="en-US" dirty="0">
                <a:solidFill>
                  <a:prstClr val="black"/>
                </a:solidFill>
                <a:latin typeface="Times New Roman" panose="02020603050405020304" pitchFamily="18" charset="0"/>
                <a:cs typeface="Times New Roman" panose="02020603050405020304" pitchFamily="18" charset="0"/>
              </a:rPr>
              <a:t> </a:t>
            </a:r>
          </a:p>
          <a:p>
            <a:pPr algn="l">
              <a:defRPr/>
            </a:pPr>
            <a:r>
              <a:rPr lang="en-US" dirty="0">
                <a:solidFill>
                  <a:prstClr val="black"/>
                </a:solidFill>
                <a:latin typeface="Times New Roman" panose="02020603050405020304" pitchFamily="18" charset="0"/>
                <a:cs typeface="Times New Roman" panose="02020603050405020304" pitchFamily="18" charset="0"/>
              </a:rPr>
              <a:t>Dr. Nada </a:t>
            </a:r>
            <a:r>
              <a:rPr lang="en-US" dirty="0" err="1">
                <a:solidFill>
                  <a:prstClr val="black"/>
                </a:solidFill>
                <a:latin typeface="Times New Roman" panose="02020603050405020304" pitchFamily="18" charset="0"/>
                <a:cs typeface="Times New Roman" panose="02020603050405020304" pitchFamily="18" charset="0"/>
              </a:rPr>
              <a:t>Hashim</a:t>
            </a:r>
            <a:r>
              <a:rPr lang="en-US" dirty="0">
                <a:solidFill>
                  <a:prstClr val="black"/>
                </a:solidFill>
                <a:latin typeface="Times New Roman" panose="02020603050405020304" pitchFamily="18" charset="0"/>
                <a:cs typeface="Times New Roman" panose="02020603050405020304" pitchFamily="18" charset="0"/>
              </a:rPr>
              <a:t> Al-</a:t>
            </a:r>
            <a:r>
              <a:rPr lang="en-US" dirty="0" err="1">
                <a:solidFill>
                  <a:prstClr val="black"/>
                </a:solidFill>
                <a:latin typeface="Times New Roman" panose="02020603050405020304" pitchFamily="18" charset="0"/>
                <a:cs typeface="Times New Roman" panose="02020603050405020304" pitchFamily="18" charset="0"/>
              </a:rPr>
              <a:t>Jassim</a:t>
            </a:r>
            <a:endParaRPr lang="en-US" dirty="0">
              <a:solidFill>
                <a:prstClr val="black"/>
              </a:solidFill>
              <a:latin typeface="Times New Roman" panose="02020603050405020304" pitchFamily="18" charset="0"/>
              <a:cs typeface="Times New Roman" panose="02020603050405020304" pitchFamily="18" charset="0"/>
            </a:endParaRPr>
          </a:p>
          <a:p>
            <a:pPr lvl="0" algn="l"/>
            <a:r>
              <a:rPr lang="en-US" dirty="0" err="1">
                <a:solidFill>
                  <a:prstClr val="black"/>
                </a:solidFill>
                <a:latin typeface="Times New Roman" panose="02020603050405020304" pitchFamily="18" charset="0"/>
                <a:cs typeface="Times New Roman" panose="02020603050405020304" pitchFamily="18" charset="0"/>
              </a:rPr>
              <a:t>Dr</a:t>
            </a:r>
            <a:r>
              <a:rPr lang="en-US" dirty="0">
                <a:solidFill>
                  <a:prstClr val="black"/>
                </a:solidFill>
                <a:latin typeface="Times New Roman" panose="02020603050405020304" pitchFamily="18" charset="0"/>
                <a:cs typeface="Times New Roman" panose="02020603050405020304" pitchFamily="18" charset="0"/>
              </a:rPr>
              <a:t> </a:t>
            </a:r>
            <a:r>
              <a:rPr lang="en-US" dirty="0" smtClean="0">
                <a:solidFill>
                  <a:prstClr val="black"/>
                </a:solidFill>
                <a:latin typeface="Times New Roman" panose="02020603050405020304" pitchFamily="18" charset="0"/>
                <a:cs typeface="Times New Roman" panose="02020603050405020304" pitchFamily="18" charset="0"/>
              </a:rPr>
              <a:t>.</a:t>
            </a:r>
            <a:r>
              <a:rPr lang="en-US" dirty="0" err="1" smtClean="0">
                <a:latin typeface="Times New Roman" panose="02020603050405020304" pitchFamily="18" charset="0"/>
                <a:cs typeface="Times New Roman" panose="02020603050405020304" pitchFamily="18" charset="0"/>
              </a:rPr>
              <a:t>Alaa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hufdhi</a:t>
            </a:r>
            <a:endParaRPr lang="en-US" dirty="0">
              <a:latin typeface="Times New Roman" panose="02020603050405020304" pitchFamily="18" charset="0"/>
              <a:cs typeface="Times New Roman" panose="02020603050405020304" pitchFamily="18" charset="0"/>
            </a:endParaRPr>
          </a:p>
          <a:p>
            <a:pPr algn="l">
              <a:defRPr/>
            </a:pPr>
            <a:r>
              <a:rPr lang="en-US" dirty="0">
                <a:solidFill>
                  <a:prstClr val="black"/>
                </a:solidFill>
                <a:latin typeface="Times New Roman" panose="02020603050405020304" pitchFamily="18" charset="0"/>
                <a:cs typeface="Times New Roman" panose="02020603050405020304" pitchFamily="18" charset="0"/>
              </a:rPr>
              <a:t> Dr. </a:t>
            </a:r>
            <a:r>
              <a:rPr lang="en-US" dirty="0" err="1">
                <a:solidFill>
                  <a:prstClr val="black"/>
                </a:solidFill>
                <a:latin typeface="Times New Roman" panose="02020603050405020304" pitchFamily="18" charset="0"/>
                <a:cs typeface="Times New Roman" panose="02020603050405020304" pitchFamily="18" charset="0"/>
              </a:rPr>
              <a:t>Hadeel</a:t>
            </a:r>
            <a:r>
              <a:rPr lang="en-US" dirty="0">
                <a:solidFill>
                  <a:prstClr val="black"/>
                </a:solidFill>
                <a:latin typeface="Times New Roman" panose="02020603050405020304" pitchFamily="18" charset="0"/>
                <a:cs typeface="Times New Roman" panose="02020603050405020304" pitchFamily="18" charset="0"/>
              </a:rPr>
              <a:t> S. Al Ali</a:t>
            </a:r>
          </a:p>
        </p:txBody>
      </p:sp>
      <p:sp>
        <p:nvSpPr>
          <p:cNvPr id="12" name="Rectangle 11"/>
          <p:cNvSpPr/>
          <p:nvPr/>
        </p:nvSpPr>
        <p:spPr>
          <a:xfrm>
            <a:off x="758229" y="5928956"/>
            <a:ext cx="7391705" cy="995134"/>
          </a:xfrm>
          <a:prstGeom prst="rect">
            <a:avLst/>
          </a:prstGeom>
          <a:solidFill>
            <a:schemeClr val="accent2"/>
          </a:soli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dirty="0" err="1">
                <a:solidFill>
                  <a:prstClr val="black"/>
                </a:solidFill>
              </a:rPr>
              <a:t>Gynaecology</a:t>
            </a:r>
            <a:r>
              <a:rPr lang="en-US" b="1" dirty="0">
                <a:solidFill>
                  <a:prstClr val="black"/>
                </a:solidFill>
              </a:rPr>
              <a:t> by ten teachers,20</a:t>
            </a:r>
            <a:r>
              <a:rPr lang="en-US" b="1" baseline="30000" dirty="0">
                <a:solidFill>
                  <a:prstClr val="black"/>
                </a:solidFill>
              </a:rPr>
              <a:t>th</a:t>
            </a:r>
            <a:r>
              <a:rPr lang="en-US" b="1" dirty="0">
                <a:solidFill>
                  <a:prstClr val="black"/>
                </a:solidFill>
              </a:rPr>
              <a:t> Edition, edited by Helen Bickerstaff and Louise C Kenny,2017 ,by Taylor &amp; Francis Group.</a:t>
            </a:r>
          </a:p>
          <a:p>
            <a:pPr algn="ctr"/>
            <a:endParaRPr lang="en-US" sz="1400" dirty="0">
              <a:solidFill>
                <a:prstClr val="black"/>
              </a:solidFill>
            </a:endParaRPr>
          </a:p>
        </p:txBody>
      </p:sp>
      <p:sp>
        <p:nvSpPr>
          <p:cNvPr id="2" name="Rectangle 1"/>
          <p:cNvSpPr/>
          <p:nvPr/>
        </p:nvSpPr>
        <p:spPr>
          <a:xfrm>
            <a:off x="391467" y="1038794"/>
            <a:ext cx="6102424" cy="1384995"/>
          </a:xfrm>
          <a:prstGeom prst="rect">
            <a:avLst/>
          </a:prstGeom>
        </p:spPr>
        <p:txBody>
          <a:bodyPr wrap="square">
            <a:spAutoFit/>
          </a:bodyPr>
          <a:lstStyle/>
          <a:p>
            <a:pPr algn="l"/>
            <a:r>
              <a:rPr lang="en-US" sz="2400" b="1" dirty="0">
                <a:solidFill>
                  <a:srgbClr val="000000"/>
                </a:solidFill>
                <a:latin typeface="Times New Roman" panose="02020603050405020304" pitchFamily="18" charset="0"/>
                <a:ea typeface="Times New Roman" panose="02020603050405020304" pitchFamily="18" charset="0"/>
              </a:rPr>
              <a:t>REPRODUREVTIVE SYSTEM MODULE</a:t>
            </a:r>
          </a:p>
          <a:p>
            <a:pPr algn="l"/>
            <a:r>
              <a:rPr lang="fr-FR" b="1" dirty="0">
                <a:solidFill>
                  <a:prstClr val="black"/>
                </a:solidFill>
                <a:latin typeface="Times New Roman" panose="02020603050405020304" pitchFamily="18" charset="0"/>
                <a:cs typeface="Times New Roman" panose="02020603050405020304" pitchFamily="18" charset="0"/>
              </a:rPr>
              <a:t>SESSION 3</a:t>
            </a:r>
            <a:endParaRPr lang="en-US" dirty="0">
              <a:solidFill>
                <a:srgbClr val="000000"/>
              </a:solidFill>
              <a:latin typeface="Times New Roman" panose="02020603050405020304" pitchFamily="18" charset="0"/>
              <a:ea typeface="Times New Roman" panose="02020603050405020304" pitchFamily="18" charset="0"/>
            </a:endParaRPr>
          </a:p>
          <a:p>
            <a:pPr algn="l"/>
            <a:r>
              <a:rPr lang="fr-FR" b="1" dirty="0" smtClean="0">
                <a:solidFill>
                  <a:prstClr val="black"/>
                </a:solidFill>
                <a:latin typeface="Times New Roman" panose="02020603050405020304" pitchFamily="18" charset="0"/>
                <a:cs typeface="Times New Roman" panose="02020603050405020304" pitchFamily="18" charset="0"/>
              </a:rPr>
              <a:t>LECTURE:2</a:t>
            </a:r>
            <a:endParaRPr lang="fr-FR" b="1" dirty="0">
              <a:solidFill>
                <a:prstClr val="black"/>
              </a:solidFill>
              <a:latin typeface="Times New Roman" panose="02020603050405020304" pitchFamily="18" charset="0"/>
              <a:cs typeface="Times New Roman" panose="02020603050405020304" pitchFamily="18" charset="0"/>
            </a:endParaRPr>
          </a:p>
          <a:p>
            <a:pPr algn="l"/>
            <a:r>
              <a:rPr lang="fr-FR" b="1" dirty="0">
                <a:solidFill>
                  <a:prstClr val="black"/>
                </a:solidFill>
                <a:latin typeface="Times New Roman" panose="02020603050405020304" pitchFamily="18" charset="0"/>
                <a:cs typeface="Times New Roman" panose="02020603050405020304" pitchFamily="18" charset="0"/>
              </a:rPr>
              <a:t>DURATION:</a:t>
            </a:r>
            <a:r>
              <a:rPr lang="fr-FR" dirty="0">
                <a:solidFill>
                  <a:prstClr val="black"/>
                </a:solidFill>
                <a:latin typeface="Times New Roman" panose="02020603050405020304" pitchFamily="18" charset="0"/>
                <a:cs typeface="Times New Roman" panose="02020603050405020304" pitchFamily="18" charset="0"/>
              </a:rPr>
              <a:t>1 </a:t>
            </a:r>
            <a:r>
              <a:rPr lang="fr-FR" dirty="0" err="1">
                <a:solidFill>
                  <a:prstClr val="black"/>
                </a:solidFill>
                <a:latin typeface="Times New Roman" panose="02020603050405020304" pitchFamily="18" charset="0"/>
                <a:cs typeface="Times New Roman" panose="02020603050405020304" pitchFamily="18" charset="0"/>
              </a:rPr>
              <a:t>hr</a:t>
            </a:r>
            <a:r>
              <a:rPr lang="en-GB" sz="2400" b="1" dirty="0">
                <a:solidFill>
                  <a:srgbClr val="00B0F0"/>
                </a:solidFill>
              </a:rPr>
              <a:t>  </a:t>
            </a:r>
          </a:p>
        </p:txBody>
      </p:sp>
    </p:spTree>
  </p:cSld>
  <p:clrMapOvr>
    <a:masterClrMapping/>
  </p:clrMapOvr>
  <mc:AlternateContent xmlns:mc="http://schemas.openxmlformats.org/markup-compatibility/2006" xmlns:p14="http://schemas.microsoft.com/office/powerpoint/2010/main">
    <mc:Choice Requires="p14">
      <p:transition spd="slow" p14:dur="2000" advTm="7042"/>
    </mc:Choice>
    <mc:Fallback xmlns="">
      <p:transition spd="slow" advTm="7042"/>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2857496"/>
            <a:ext cx="8229600" cy="1143000"/>
          </a:xfrm>
        </p:spPr>
        <p:txBody>
          <a:bodyPr>
            <a:normAutofit fontScale="90000"/>
          </a:bodyPr>
          <a:lstStyle/>
          <a:p>
            <a:pPr algn="l" rtl="0"/>
            <a:r>
              <a:rPr lang="en-GB" sz="2800" b="1" u="sng" dirty="0">
                <a:solidFill>
                  <a:srgbClr val="FF0000"/>
                </a:solidFill>
              </a:rPr>
              <a:t>III. </a:t>
            </a:r>
            <a:r>
              <a:rPr lang="en-GB" sz="2800" b="1" u="sng" dirty="0" err="1">
                <a:solidFill>
                  <a:srgbClr val="FF0000"/>
                </a:solidFill>
              </a:rPr>
              <a:t>Gonadal</a:t>
            </a:r>
            <a:r>
              <a:rPr lang="en-GB" sz="2800" b="1" u="sng" dirty="0">
                <a:solidFill>
                  <a:srgbClr val="FF0000"/>
                </a:solidFill>
              </a:rPr>
              <a:t>/End-Organ Amenorrhoea</a:t>
            </a:r>
            <a:r>
              <a:rPr lang="en-GB" sz="2800" b="1" u="sng" dirty="0"/>
              <a:t/>
            </a:r>
            <a:br>
              <a:rPr lang="en-GB" sz="2800" b="1" u="sng" dirty="0"/>
            </a:br>
            <a:r>
              <a:rPr lang="en-US" sz="2800" dirty="0"/>
              <a:t/>
            </a:r>
            <a:br>
              <a:rPr lang="en-US" sz="2800" dirty="0"/>
            </a:br>
            <a:r>
              <a:rPr lang="en-GB" sz="2800" dirty="0"/>
              <a:t>In Ovarian Amenorrhoea the </a:t>
            </a:r>
            <a:r>
              <a:rPr lang="en-GB" sz="2800" b="1" dirty="0"/>
              <a:t>ovary does not respond to pituitary stimulation</a:t>
            </a:r>
            <a:r>
              <a:rPr lang="en-GB" sz="2800" dirty="0"/>
              <a:t>, giving </a:t>
            </a:r>
            <a:r>
              <a:rPr lang="en-GB" sz="2800" b="1" dirty="0"/>
              <a:t>low oestrogen</a:t>
            </a:r>
            <a:r>
              <a:rPr lang="en-GB" sz="2800" dirty="0"/>
              <a:t> levels. The lack of –‘</a:t>
            </a:r>
            <a:r>
              <a:rPr lang="en-GB" sz="2800" dirty="0" err="1"/>
              <a:t>ve</a:t>
            </a:r>
            <a:r>
              <a:rPr lang="en-GB" sz="2800" dirty="0"/>
              <a:t> feedback from oestrogen leads to </a:t>
            </a:r>
            <a:r>
              <a:rPr lang="en-GB" sz="2800" b="1" dirty="0"/>
              <a:t>elevated FSH levels in the menopausal range</a:t>
            </a:r>
            <a:r>
              <a:rPr lang="en-GB" sz="2800" dirty="0"/>
              <a:t> (</a:t>
            </a:r>
            <a:r>
              <a:rPr lang="en-GB" sz="2800" b="1" dirty="0" err="1"/>
              <a:t>Hypergonadotrophic</a:t>
            </a:r>
            <a:r>
              <a:rPr lang="en-GB" sz="2800" dirty="0"/>
              <a:t> amenorrhoea).</a:t>
            </a:r>
            <a:br>
              <a:rPr lang="en-GB" sz="2800" dirty="0"/>
            </a:br>
            <a:r>
              <a:rPr lang="en-GB" sz="2800" b="1" dirty="0">
                <a:solidFill>
                  <a:srgbClr val="5134BC"/>
                </a:solidFill>
              </a:rPr>
              <a:t>Primary </a:t>
            </a:r>
            <a:r>
              <a:rPr lang="en-GB" sz="2800" b="1" dirty="0" err="1">
                <a:solidFill>
                  <a:srgbClr val="5134BC"/>
                </a:solidFill>
              </a:rPr>
              <a:t>Gonadal</a:t>
            </a:r>
            <a:r>
              <a:rPr lang="en-GB" sz="2800" b="1" dirty="0">
                <a:solidFill>
                  <a:srgbClr val="5134BC"/>
                </a:solidFill>
              </a:rPr>
              <a:t>/End-Organ</a:t>
            </a:r>
            <a:r>
              <a:rPr lang="en-US" sz="2800" dirty="0">
                <a:solidFill>
                  <a:srgbClr val="5134BC"/>
                </a:solidFill>
              </a:rPr>
              <a:t/>
            </a:r>
            <a:br>
              <a:rPr lang="en-US" sz="2800" dirty="0">
                <a:solidFill>
                  <a:srgbClr val="5134BC"/>
                </a:solidFill>
              </a:rPr>
            </a:br>
            <a:r>
              <a:rPr lang="en-US" sz="2800" dirty="0">
                <a:solidFill>
                  <a:srgbClr val="5134BC"/>
                </a:solidFill>
              </a:rPr>
              <a:t>        </a:t>
            </a:r>
            <a:r>
              <a:rPr lang="en-GB" sz="2200" dirty="0" err="1">
                <a:solidFill>
                  <a:srgbClr val="5134BC"/>
                </a:solidFill>
              </a:rPr>
              <a:t>Gonadal</a:t>
            </a:r>
            <a:r>
              <a:rPr lang="en-GB" sz="2200" dirty="0">
                <a:solidFill>
                  <a:srgbClr val="5134BC"/>
                </a:solidFill>
              </a:rPr>
              <a:t> </a:t>
            </a:r>
            <a:r>
              <a:rPr lang="en-GB" sz="2200" dirty="0" err="1">
                <a:solidFill>
                  <a:srgbClr val="5134BC"/>
                </a:solidFill>
              </a:rPr>
              <a:t>dysgenesis</a:t>
            </a:r>
            <a:r>
              <a:rPr lang="en-GB" sz="2200" dirty="0">
                <a:solidFill>
                  <a:srgbClr val="5134BC"/>
                </a:solidFill>
              </a:rPr>
              <a:t> – e.g. Turner Syndrome (45, X</a:t>
            </a:r>
            <a:r>
              <a:rPr lang="en-GB" sz="2200" baseline="30000" dirty="0">
                <a:solidFill>
                  <a:srgbClr val="5134BC"/>
                </a:solidFill>
              </a:rPr>
              <a:t>o</a:t>
            </a:r>
            <a:r>
              <a:rPr lang="en-GB" sz="2200" dirty="0">
                <a:solidFill>
                  <a:srgbClr val="5134BC"/>
                </a:solidFill>
              </a:rPr>
              <a:t>)</a:t>
            </a:r>
            <a:r>
              <a:rPr lang="en-US" sz="2200" dirty="0">
                <a:solidFill>
                  <a:srgbClr val="5134BC"/>
                </a:solidFill>
              </a:rPr>
              <a:t/>
            </a:r>
            <a:br>
              <a:rPr lang="en-US" sz="2200" dirty="0">
                <a:solidFill>
                  <a:srgbClr val="5134BC"/>
                </a:solidFill>
              </a:rPr>
            </a:br>
            <a:r>
              <a:rPr lang="en-US" sz="2200" dirty="0">
                <a:solidFill>
                  <a:srgbClr val="5134BC"/>
                </a:solidFill>
              </a:rPr>
              <a:t>          </a:t>
            </a:r>
            <a:r>
              <a:rPr lang="en-GB" sz="2200" dirty="0">
                <a:solidFill>
                  <a:srgbClr val="5134BC"/>
                </a:solidFill>
              </a:rPr>
              <a:t>Androgen Insensitivity Syndrome</a:t>
            </a:r>
            <a:r>
              <a:rPr lang="en-US" sz="2200" dirty="0">
                <a:solidFill>
                  <a:srgbClr val="5134BC"/>
                </a:solidFill>
              </a:rPr>
              <a:t/>
            </a:r>
            <a:br>
              <a:rPr lang="en-US" sz="2200" dirty="0">
                <a:solidFill>
                  <a:srgbClr val="5134BC"/>
                </a:solidFill>
              </a:rPr>
            </a:br>
            <a:r>
              <a:rPr lang="en-US" sz="2200" dirty="0">
                <a:solidFill>
                  <a:srgbClr val="5134BC"/>
                </a:solidFill>
              </a:rPr>
              <a:t>          </a:t>
            </a:r>
            <a:r>
              <a:rPr lang="en-GB" sz="2200" dirty="0">
                <a:solidFill>
                  <a:srgbClr val="5134BC"/>
                </a:solidFill>
              </a:rPr>
              <a:t>Receptor abnormalities for FSH and LH</a:t>
            </a:r>
            <a:r>
              <a:rPr lang="en-US" sz="2200" dirty="0">
                <a:solidFill>
                  <a:srgbClr val="5134BC"/>
                </a:solidFill>
              </a:rPr>
              <a:t/>
            </a:r>
            <a:br>
              <a:rPr lang="en-US" sz="2200" dirty="0">
                <a:solidFill>
                  <a:srgbClr val="5134BC"/>
                </a:solidFill>
              </a:rPr>
            </a:br>
            <a:r>
              <a:rPr lang="en-US" sz="2200" dirty="0">
                <a:solidFill>
                  <a:srgbClr val="5134BC"/>
                </a:solidFill>
              </a:rPr>
              <a:t>          </a:t>
            </a:r>
            <a:r>
              <a:rPr lang="en-GB" sz="2200" dirty="0"/>
              <a:t/>
            </a:r>
            <a:br>
              <a:rPr lang="en-GB" sz="2200" dirty="0"/>
            </a:br>
            <a:r>
              <a:rPr lang="en-US" sz="2800" dirty="0"/>
              <a:t/>
            </a:r>
            <a:br>
              <a:rPr lang="en-US" sz="2800" dirty="0"/>
            </a:br>
            <a:r>
              <a:rPr lang="en-GB" sz="2800" b="1" dirty="0"/>
              <a:t>Secondary </a:t>
            </a:r>
            <a:r>
              <a:rPr lang="en-GB" sz="2800" b="1" dirty="0" err="1"/>
              <a:t>Gonadal</a:t>
            </a:r>
            <a:r>
              <a:rPr lang="en-GB" sz="2800" b="1" dirty="0"/>
              <a:t>/End-Organ</a:t>
            </a:r>
            <a:r>
              <a:rPr lang="en-US" sz="2800" dirty="0"/>
              <a:t/>
            </a:r>
            <a:br>
              <a:rPr lang="en-US" sz="2800" dirty="0"/>
            </a:br>
            <a:r>
              <a:rPr lang="en-US" sz="2800" dirty="0"/>
              <a:t> </a:t>
            </a:r>
            <a:r>
              <a:rPr lang="en-US" sz="2200" dirty="0"/>
              <a:t>         </a:t>
            </a:r>
            <a:r>
              <a:rPr lang="en-GB" sz="2200" dirty="0"/>
              <a:t> premature menopause (ovarian failure)</a:t>
            </a:r>
            <a:r>
              <a:rPr lang="en-US" sz="2200" dirty="0"/>
              <a:t/>
            </a:r>
            <a:br>
              <a:rPr lang="en-US" sz="2200" dirty="0"/>
            </a:br>
            <a:r>
              <a:rPr lang="en-US" sz="2200" dirty="0"/>
              <a:t>         </a:t>
            </a:r>
            <a:r>
              <a:rPr lang="en-GB" sz="2200" dirty="0"/>
              <a:t>Polycystic Ovarian Syndrome</a:t>
            </a:r>
            <a:r>
              <a:rPr lang="en-US" sz="2200" dirty="0"/>
              <a:t/>
            </a:r>
            <a:br>
              <a:rPr lang="en-US" sz="2200" dirty="0"/>
            </a:br>
            <a:endParaRPr lang="ar-IQ" sz="2200" dirty="0"/>
          </a:p>
        </p:txBody>
      </p:sp>
      <p:sp>
        <p:nvSpPr>
          <p:cNvPr id="3" name="Chevron 2"/>
          <p:cNvSpPr/>
          <p:nvPr/>
        </p:nvSpPr>
        <p:spPr>
          <a:xfrm>
            <a:off x="285720" y="2857496"/>
            <a:ext cx="285752" cy="28575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solidFill>
                <a:schemeClr val="tx1"/>
              </a:solidFill>
            </a:endParaRPr>
          </a:p>
        </p:txBody>
      </p:sp>
      <p:sp>
        <p:nvSpPr>
          <p:cNvPr id="4" name="Chevron 3"/>
          <p:cNvSpPr/>
          <p:nvPr/>
        </p:nvSpPr>
        <p:spPr>
          <a:xfrm>
            <a:off x="214282" y="4929198"/>
            <a:ext cx="285752" cy="28575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solidFill>
                <a:schemeClr val="tx1"/>
              </a:solidFill>
            </a:endParaRPr>
          </a:p>
        </p:txBody>
      </p:sp>
      <p:sp>
        <p:nvSpPr>
          <p:cNvPr id="5" name="4-Point Star 4"/>
          <p:cNvSpPr/>
          <p:nvPr/>
        </p:nvSpPr>
        <p:spPr>
          <a:xfrm>
            <a:off x="928662" y="3286124"/>
            <a:ext cx="142876" cy="142876"/>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dirty="0"/>
          </a:p>
        </p:txBody>
      </p:sp>
      <p:sp>
        <p:nvSpPr>
          <p:cNvPr id="6" name="4-Point Star 5"/>
          <p:cNvSpPr/>
          <p:nvPr/>
        </p:nvSpPr>
        <p:spPr>
          <a:xfrm>
            <a:off x="928662" y="3643314"/>
            <a:ext cx="142876" cy="142876"/>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7" name="4-Point Star 6"/>
          <p:cNvSpPr/>
          <p:nvPr/>
        </p:nvSpPr>
        <p:spPr>
          <a:xfrm>
            <a:off x="928662" y="3929066"/>
            <a:ext cx="142876" cy="142876"/>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10" name="4-Point Star 9"/>
          <p:cNvSpPr/>
          <p:nvPr/>
        </p:nvSpPr>
        <p:spPr>
          <a:xfrm>
            <a:off x="928662" y="5715016"/>
            <a:ext cx="142876" cy="142876"/>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14" name="4-Point Star 11"/>
          <p:cNvSpPr/>
          <p:nvPr/>
        </p:nvSpPr>
        <p:spPr>
          <a:xfrm flipH="1" flipV="1">
            <a:off x="928662" y="5429264"/>
            <a:ext cx="142876" cy="142876"/>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0392" y="5670735"/>
            <a:ext cx="962526" cy="1063255"/>
          </a:xfrm>
          <a:prstGeom prst="rect">
            <a:avLst/>
          </a:prstGeom>
        </p:spPr>
      </p:pic>
      <p:sp>
        <p:nvSpPr>
          <p:cNvPr id="13" name="Rectangle 12"/>
          <p:cNvSpPr/>
          <p:nvPr/>
        </p:nvSpPr>
        <p:spPr>
          <a:xfrm>
            <a:off x="0" y="116632"/>
            <a:ext cx="1551116" cy="523220"/>
          </a:xfrm>
          <a:prstGeom prst="rect">
            <a:avLst/>
          </a:prstGeom>
        </p:spPr>
        <p:txBody>
          <a:bodyPr wrap="square">
            <a:spAutoFit/>
          </a:bodyPr>
          <a:lstStyle/>
          <a:p>
            <a:r>
              <a:rPr lang="en-US" sz="2800" b="1" dirty="0">
                <a:solidFill>
                  <a:srgbClr val="FF0000"/>
                </a:solidFill>
              </a:rPr>
              <a:t>(LO 3)</a:t>
            </a:r>
            <a:endParaRPr lang="en-US" sz="2800" dirty="0"/>
          </a:p>
        </p:txBody>
      </p:sp>
      <p:sp>
        <p:nvSpPr>
          <p:cNvPr id="9" name="TextBox 8"/>
          <p:cNvSpPr txBox="1"/>
          <p:nvPr/>
        </p:nvSpPr>
        <p:spPr>
          <a:xfrm>
            <a:off x="3302145" y="6381328"/>
            <a:ext cx="837807" cy="461665"/>
          </a:xfrm>
          <a:prstGeom prst="rect">
            <a:avLst/>
          </a:prstGeom>
          <a:noFill/>
        </p:spPr>
        <p:txBody>
          <a:bodyPr wrap="square" rtlCol="0">
            <a:spAutoFit/>
          </a:bodyPr>
          <a:lstStyle/>
          <a:p>
            <a:r>
              <a:rPr lang="en-US" sz="2400" b="1" dirty="0">
                <a:solidFill>
                  <a:srgbClr val="FF0000"/>
                </a:solidFill>
              </a:rPr>
              <a:t>10</a:t>
            </a:r>
          </a:p>
        </p:txBody>
      </p:sp>
      <p:pic>
        <p:nvPicPr>
          <p:cNvPr id="15" name="Picture 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484" y="5940549"/>
            <a:ext cx="686217" cy="566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descr="C:\Users\majid\Pictures\images2QFON8IK.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484" y="6492869"/>
            <a:ext cx="668591" cy="3714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advTm="48093"/>
    </mc:Choice>
    <mc:Fallback xmlns="">
      <p:transition spd="slow" advTm="48093"/>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3714752"/>
            <a:ext cx="8229600" cy="1428760"/>
          </a:xfrm>
        </p:spPr>
        <p:txBody>
          <a:bodyPr>
            <a:normAutofit fontScale="90000"/>
          </a:bodyPr>
          <a:lstStyle/>
          <a:p>
            <a:pPr algn="l" rtl="0"/>
            <a:r>
              <a:rPr lang="en-GB" sz="2800" b="1" u="sng" dirty="0">
                <a:solidFill>
                  <a:srgbClr val="FF0000"/>
                </a:solidFill>
              </a:rPr>
              <a:t>IV. Outflow Tract Amenorrhoea</a:t>
            </a:r>
            <a:r>
              <a:rPr lang="en-US" sz="2800" dirty="0"/>
              <a:t/>
            </a:r>
            <a:br>
              <a:rPr lang="en-US" sz="2800" dirty="0"/>
            </a:br>
            <a:r>
              <a:rPr lang="en-GB" sz="2800" dirty="0"/>
              <a:t>In Amenorrhoea of outflow tract origin, the Hypothalamic-Pituitary-Ovarian Axis is functional, therefore FSH level is normal.</a:t>
            </a:r>
            <a:r>
              <a:rPr lang="en-US" sz="2800" dirty="0"/>
              <a:t/>
            </a:r>
            <a:br>
              <a:rPr lang="en-US" sz="2800" dirty="0"/>
            </a:br>
            <a:r>
              <a:rPr lang="en-GB" sz="2800" b="1" dirty="0">
                <a:solidFill>
                  <a:srgbClr val="5134BC"/>
                </a:solidFill>
              </a:rPr>
              <a:t>Primary Outflow Tract Obstruction</a:t>
            </a:r>
            <a:r>
              <a:rPr lang="en-US" sz="2800" dirty="0">
                <a:solidFill>
                  <a:srgbClr val="5134BC"/>
                </a:solidFill>
              </a:rPr>
              <a:t/>
            </a:r>
            <a:br>
              <a:rPr lang="en-US" sz="2800" dirty="0">
                <a:solidFill>
                  <a:srgbClr val="5134BC"/>
                </a:solidFill>
              </a:rPr>
            </a:br>
            <a:r>
              <a:rPr lang="en-US" sz="2800" dirty="0">
                <a:solidFill>
                  <a:srgbClr val="5134BC"/>
                </a:solidFill>
              </a:rPr>
              <a:t>              * </a:t>
            </a:r>
            <a:r>
              <a:rPr lang="en-GB" sz="2200" dirty="0">
                <a:solidFill>
                  <a:srgbClr val="5134BC"/>
                </a:solidFill>
                <a:latin typeface="+mn-lt"/>
              </a:rPr>
              <a:t>Uterine – </a:t>
            </a:r>
            <a:r>
              <a:rPr lang="en-GB" sz="2200" dirty="0" err="1">
                <a:solidFill>
                  <a:srgbClr val="5134BC"/>
                </a:solidFill>
                <a:latin typeface="+mn-lt"/>
              </a:rPr>
              <a:t>Mullerian</a:t>
            </a:r>
            <a:r>
              <a:rPr lang="en-GB" sz="2200" dirty="0">
                <a:solidFill>
                  <a:srgbClr val="5134BC"/>
                </a:solidFill>
                <a:latin typeface="+mn-lt"/>
              </a:rPr>
              <a:t> agenesis i.e. </a:t>
            </a:r>
            <a:r>
              <a:rPr lang="en-US" altLang="ar-SA" sz="2200" dirty="0">
                <a:solidFill>
                  <a:srgbClr val="5134BC"/>
                </a:solidFill>
                <a:latin typeface="+mn-lt"/>
              </a:rPr>
              <a:t>absent vagina &amp; uterus</a:t>
            </a:r>
            <a:br>
              <a:rPr lang="en-US" altLang="ar-SA" sz="2200" dirty="0">
                <a:solidFill>
                  <a:srgbClr val="5134BC"/>
                </a:solidFill>
                <a:latin typeface="+mn-lt"/>
              </a:rPr>
            </a:br>
            <a:r>
              <a:rPr lang="en-US" altLang="ar-SA" sz="2200" dirty="0">
                <a:solidFill>
                  <a:srgbClr val="5134BC"/>
                </a:solidFill>
                <a:latin typeface="+mn-lt"/>
              </a:rPr>
              <a:t>                       (</a:t>
            </a:r>
            <a:r>
              <a:rPr lang="en-US" altLang="ar-SA" sz="2200" dirty="0" err="1">
                <a:solidFill>
                  <a:srgbClr val="5134BC"/>
                </a:solidFill>
                <a:latin typeface="+mn-lt"/>
              </a:rPr>
              <a:t>Rokitansky</a:t>
            </a:r>
            <a:r>
              <a:rPr lang="en-US" altLang="ar-SA" sz="2200" dirty="0">
                <a:solidFill>
                  <a:srgbClr val="5134BC"/>
                </a:solidFill>
                <a:latin typeface="+mn-lt"/>
              </a:rPr>
              <a:t> syndrome)=</a:t>
            </a:r>
            <a:r>
              <a:rPr lang="en-GB" sz="2200" dirty="0">
                <a:solidFill>
                  <a:srgbClr val="5134BC"/>
                </a:solidFill>
                <a:latin typeface="+mn-lt"/>
              </a:rPr>
              <a:t>15% of primary amenorrhoea</a:t>
            </a:r>
            <a:r>
              <a:rPr lang="en-US" sz="2200" dirty="0">
                <a:solidFill>
                  <a:srgbClr val="5134BC"/>
                </a:solidFill>
                <a:latin typeface="+mn-lt"/>
              </a:rPr>
              <a:t/>
            </a:r>
            <a:br>
              <a:rPr lang="en-US" sz="2200" dirty="0">
                <a:solidFill>
                  <a:srgbClr val="5134BC"/>
                </a:solidFill>
                <a:latin typeface="+mn-lt"/>
              </a:rPr>
            </a:br>
            <a:r>
              <a:rPr lang="en-US" sz="2200" dirty="0">
                <a:solidFill>
                  <a:srgbClr val="5134BC"/>
                </a:solidFill>
                <a:latin typeface="+mn-lt"/>
              </a:rPr>
              <a:t>                 * </a:t>
            </a:r>
            <a:r>
              <a:rPr lang="en-GB" sz="2200" dirty="0">
                <a:solidFill>
                  <a:srgbClr val="5134BC"/>
                </a:solidFill>
                <a:latin typeface="+mn-lt"/>
              </a:rPr>
              <a:t>Vaginal – Vaginal atresia or transverse septum, imperforate hymen</a:t>
            </a:r>
            <a:r>
              <a:rPr lang="en-GB" sz="2200" dirty="0">
                <a:solidFill>
                  <a:srgbClr val="5134BC"/>
                </a:solidFill>
              </a:rPr>
              <a:t/>
            </a:r>
            <a:br>
              <a:rPr lang="en-GB" sz="2200" dirty="0">
                <a:solidFill>
                  <a:srgbClr val="5134BC"/>
                </a:solidFill>
              </a:rPr>
            </a:br>
            <a:r>
              <a:rPr lang="en-US" sz="2800" dirty="0">
                <a:solidFill>
                  <a:srgbClr val="5134BC"/>
                </a:solidFill>
              </a:rPr>
              <a:t/>
            </a:r>
            <a:br>
              <a:rPr lang="en-US" sz="2800" dirty="0">
                <a:solidFill>
                  <a:srgbClr val="5134BC"/>
                </a:solidFill>
              </a:rPr>
            </a:br>
            <a:r>
              <a:rPr lang="en-GB" sz="2800" b="1" dirty="0"/>
              <a:t>Secondary Outflow Tract Obstruction</a:t>
            </a:r>
            <a:br>
              <a:rPr lang="en-GB" sz="2800" b="1" dirty="0"/>
            </a:br>
            <a:r>
              <a:rPr lang="en-GB" sz="2800" b="1" dirty="0"/>
              <a:t>               *</a:t>
            </a:r>
            <a:r>
              <a:rPr lang="en-GB" sz="2700" dirty="0"/>
              <a:t>Cervical </a:t>
            </a:r>
            <a:r>
              <a:rPr lang="en-GB" sz="2700" dirty="0" err="1"/>
              <a:t>stenosis</a:t>
            </a:r>
            <a:r>
              <a:rPr lang="en-GB" sz="2700" dirty="0"/>
              <a:t> as in case of </a:t>
            </a:r>
            <a:r>
              <a:rPr lang="en-GB" sz="2700" dirty="0" err="1"/>
              <a:t>conization</a:t>
            </a:r>
            <a:r>
              <a:rPr lang="en-GB" sz="2700" dirty="0"/>
              <a:t> of the cervix</a:t>
            </a:r>
            <a:br>
              <a:rPr lang="en-GB" sz="2700" dirty="0"/>
            </a:br>
            <a:r>
              <a:rPr lang="en-GB" sz="2700" dirty="0"/>
              <a:t>               </a:t>
            </a:r>
            <a:r>
              <a:rPr lang="en-GB" sz="2700" b="1" dirty="0"/>
              <a:t>*</a:t>
            </a:r>
            <a:r>
              <a:rPr lang="en-GB" sz="2700" dirty="0"/>
              <a:t> severe vaginal adhesion following vaginal surgery</a:t>
            </a:r>
            <a:br>
              <a:rPr lang="en-GB" sz="2700" dirty="0"/>
            </a:br>
            <a:r>
              <a:rPr lang="en-GB" sz="2700" b="1" dirty="0">
                <a:solidFill>
                  <a:srgbClr val="FF0000"/>
                </a:solidFill>
              </a:rPr>
              <a:t>               </a:t>
            </a:r>
            <a:r>
              <a:rPr lang="en-GB" sz="2700" b="1" dirty="0"/>
              <a:t>*</a:t>
            </a:r>
            <a:r>
              <a:rPr lang="en-GB" sz="2700" b="1" dirty="0">
                <a:solidFill>
                  <a:srgbClr val="FF0000"/>
                </a:solidFill>
              </a:rPr>
              <a:t> </a:t>
            </a:r>
            <a:r>
              <a:rPr lang="en-GB" sz="2700" u="sng" dirty="0"/>
              <a:t>uterine causes </a:t>
            </a:r>
            <a:r>
              <a:rPr lang="en-US" sz="2700" dirty="0"/>
              <a:t/>
            </a:r>
            <a:br>
              <a:rPr lang="en-US" sz="2700" dirty="0"/>
            </a:br>
            <a:r>
              <a:rPr lang="en-US" sz="2700" dirty="0"/>
              <a:t>                    - </a:t>
            </a:r>
            <a:r>
              <a:rPr lang="en-GB" sz="2700" dirty="0"/>
              <a:t>Intrauterine Adhesions (</a:t>
            </a:r>
            <a:r>
              <a:rPr lang="en-GB" sz="2700" dirty="0" err="1"/>
              <a:t>Asherman’s</a:t>
            </a:r>
            <a:r>
              <a:rPr lang="en-GB" sz="2700" dirty="0"/>
              <a:t> syndrome)</a:t>
            </a:r>
            <a:br>
              <a:rPr lang="en-GB" sz="2700" dirty="0"/>
            </a:br>
            <a:r>
              <a:rPr lang="en-GB" sz="2700" dirty="0"/>
              <a:t>                    - Endometrial TB</a:t>
            </a:r>
            <a:r>
              <a:rPr lang="en-US" sz="2800" dirty="0"/>
              <a:t/>
            </a:r>
            <a:br>
              <a:rPr lang="en-US" sz="2800" dirty="0"/>
            </a:br>
            <a:r>
              <a:rPr lang="en-GB" sz="2800" dirty="0"/>
              <a:t> </a:t>
            </a:r>
            <a:r>
              <a:rPr lang="en-US" sz="2800" dirty="0"/>
              <a:t/>
            </a:r>
            <a:br>
              <a:rPr lang="en-US" sz="2800" dirty="0"/>
            </a:br>
            <a:r>
              <a:rPr lang="en-GB" sz="2800" dirty="0"/>
              <a:t> </a:t>
            </a:r>
            <a:r>
              <a:rPr lang="en-US" sz="2800" dirty="0"/>
              <a:t/>
            </a:r>
            <a:br>
              <a:rPr lang="en-US" sz="2800" dirty="0"/>
            </a:br>
            <a:r>
              <a:rPr lang="en-GB" sz="2800" dirty="0"/>
              <a:t> </a:t>
            </a:r>
            <a:r>
              <a:rPr lang="en-US" sz="2800" dirty="0"/>
              <a:t/>
            </a:r>
            <a:br>
              <a:rPr lang="en-US" sz="2800" dirty="0"/>
            </a:br>
            <a:endParaRPr lang="ar-IQ" sz="2800" dirty="0"/>
          </a:p>
        </p:txBody>
      </p:sp>
      <p:sp>
        <p:nvSpPr>
          <p:cNvPr id="3" name="Chevron 2"/>
          <p:cNvSpPr/>
          <p:nvPr/>
        </p:nvSpPr>
        <p:spPr>
          <a:xfrm>
            <a:off x="285720" y="2500306"/>
            <a:ext cx="285752" cy="28575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solidFill>
                <a:schemeClr val="tx1"/>
              </a:solidFill>
            </a:endParaRPr>
          </a:p>
        </p:txBody>
      </p:sp>
      <p:sp>
        <p:nvSpPr>
          <p:cNvPr id="4" name="Chevron 3"/>
          <p:cNvSpPr/>
          <p:nvPr/>
        </p:nvSpPr>
        <p:spPr>
          <a:xfrm>
            <a:off x="214282" y="4214818"/>
            <a:ext cx="285752" cy="28575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dirty="0">
              <a:solidFill>
                <a:schemeClr val="tx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0392" y="5670735"/>
            <a:ext cx="962526" cy="1063255"/>
          </a:xfrm>
          <a:prstGeom prst="rect">
            <a:avLst/>
          </a:prstGeom>
        </p:spPr>
      </p:pic>
      <p:sp>
        <p:nvSpPr>
          <p:cNvPr id="7" name="Rectangle 6"/>
          <p:cNvSpPr/>
          <p:nvPr/>
        </p:nvSpPr>
        <p:spPr>
          <a:xfrm>
            <a:off x="0" y="332656"/>
            <a:ext cx="1551116" cy="523220"/>
          </a:xfrm>
          <a:prstGeom prst="rect">
            <a:avLst/>
          </a:prstGeom>
        </p:spPr>
        <p:txBody>
          <a:bodyPr wrap="square">
            <a:spAutoFit/>
          </a:bodyPr>
          <a:lstStyle/>
          <a:p>
            <a:r>
              <a:rPr lang="en-US" sz="2800" b="1" dirty="0">
                <a:solidFill>
                  <a:srgbClr val="FF0000"/>
                </a:solidFill>
              </a:rPr>
              <a:t>(LO 3)</a:t>
            </a:r>
            <a:endParaRPr lang="en-US" sz="2800" dirty="0"/>
          </a:p>
        </p:txBody>
      </p:sp>
      <p:sp>
        <p:nvSpPr>
          <p:cNvPr id="8" name="TextBox 7"/>
          <p:cNvSpPr txBox="1"/>
          <p:nvPr/>
        </p:nvSpPr>
        <p:spPr>
          <a:xfrm flipH="1">
            <a:off x="3923928" y="6342974"/>
            <a:ext cx="965848" cy="461665"/>
          </a:xfrm>
          <a:prstGeom prst="rect">
            <a:avLst/>
          </a:prstGeom>
          <a:noFill/>
        </p:spPr>
        <p:txBody>
          <a:bodyPr wrap="square" rtlCol="0">
            <a:spAutoFit/>
          </a:bodyPr>
          <a:lstStyle/>
          <a:p>
            <a:r>
              <a:rPr lang="en-US" sz="2400" b="1" dirty="0">
                <a:solidFill>
                  <a:srgbClr val="FF0000"/>
                </a:solidFill>
              </a:rPr>
              <a:t>11</a:t>
            </a:r>
          </a:p>
        </p:txBody>
      </p:sp>
      <p:pic>
        <p:nvPicPr>
          <p:cNvPr id="9"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484" y="5940549"/>
            <a:ext cx="686217" cy="566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descr="C:\Users\majid\Pictures\images2QFON8IK.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484" y="6492869"/>
            <a:ext cx="668591" cy="3714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advTm="55810"/>
    </mc:Choice>
    <mc:Fallback xmlns="">
      <p:transition spd="slow" advTm="5581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3074" y="3556195"/>
            <a:ext cx="8229600" cy="1143000"/>
          </a:xfrm>
        </p:spPr>
        <p:txBody>
          <a:bodyPr>
            <a:normAutofit fontScale="90000"/>
          </a:bodyPr>
          <a:lstStyle/>
          <a:p>
            <a:pPr algn="l" rtl="0"/>
            <a:r>
              <a:rPr lang="en-GB" sz="2800" dirty="0"/>
              <a:t> </a:t>
            </a:r>
            <a:r>
              <a:rPr lang="en-US" sz="2800" dirty="0"/>
              <a:t/>
            </a:r>
            <a:br>
              <a:rPr lang="en-US" sz="2800" dirty="0"/>
            </a:br>
            <a:r>
              <a:rPr lang="en-GB" sz="2800" dirty="0"/>
              <a:t> </a:t>
            </a:r>
            <a:r>
              <a:rPr lang="en-US" sz="2800" dirty="0"/>
              <a:t/>
            </a:r>
            <a:br>
              <a:rPr lang="en-US" sz="2800" dirty="0"/>
            </a:br>
            <a:endParaRPr lang="ar-IQ" sz="2800" dirty="0"/>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5750" y="5819509"/>
            <a:ext cx="928251" cy="1021360"/>
          </a:xfrm>
          <a:prstGeom prst="rect">
            <a:avLst/>
          </a:prstGeom>
        </p:spPr>
      </p:pic>
      <p:sp>
        <p:nvSpPr>
          <p:cNvPr id="15" name="Rectangle 14"/>
          <p:cNvSpPr/>
          <p:nvPr/>
        </p:nvSpPr>
        <p:spPr>
          <a:xfrm>
            <a:off x="-324544" y="-33884"/>
            <a:ext cx="1551116" cy="523220"/>
          </a:xfrm>
          <a:prstGeom prst="rect">
            <a:avLst/>
          </a:prstGeom>
        </p:spPr>
        <p:txBody>
          <a:bodyPr wrap="square">
            <a:spAutoFit/>
          </a:bodyPr>
          <a:lstStyle/>
          <a:p>
            <a:r>
              <a:rPr lang="en-US" sz="2800" b="1" dirty="0">
                <a:solidFill>
                  <a:srgbClr val="FF0000"/>
                </a:solidFill>
              </a:rPr>
              <a:t>(LO 3)</a:t>
            </a:r>
            <a:endParaRPr lang="en-US" sz="2800" dirty="0"/>
          </a:p>
        </p:txBody>
      </p:sp>
      <p:pic>
        <p:nvPicPr>
          <p:cNvPr id="16" name="Picture 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484" y="5940549"/>
            <a:ext cx="686217" cy="566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6" descr="C:\Users\majid\Pictures\images2QFON8IK.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484" y="6492869"/>
            <a:ext cx="668591" cy="371478"/>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2483768" y="2380311"/>
            <a:ext cx="3960440" cy="144787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dirty="0"/>
              <a:t>Evaluation of secondary </a:t>
            </a:r>
            <a:r>
              <a:rPr lang="en-US" sz="2800" b="1" dirty="0" err="1"/>
              <a:t>Amenorrhoea</a:t>
            </a:r>
            <a:endParaRPr lang="en-US" sz="2800" b="1" dirty="0"/>
          </a:p>
        </p:txBody>
      </p:sp>
      <p:sp>
        <p:nvSpPr>
          <p:cNvPr id="19" name="Oval 18"/>
          <p:cNvSpPr/>
          <p:nvPr/>
        </p:nvSpPr>
        <p:spPr>
          <a:xfrm>
            <a:off x="3281460" y="123601"/>
            <a:ext cx="2164555" cy="18002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b="1" dirty="0">
                <a:solidFill>
                  <a:schemeClr val="tx1">
                    <a:lumMod val="95000"/>
                    <a:lumOff val="5000"/>
                  </a:schemeClr>
                </a:solidFill>
              </a:rPr>
              <a:t>Menstrual history</a:t>
            </a:r>
          </a:p>
        </p:txBody>
      </p:sp>
      <p:sp>
        <p:nvSpPr>
          <p:cNvPr id="20" name="Oval 19"/>
          <p:cNvSpPr/>
          <p:nvPr/>
        </p:nvSpPr>
        <p:spPr>
          <a:xfrm>
            <a:off x="4667155" y="4213555"/>
            <a:ext cx="3345428" cy="18002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b="1" dirty="0"/>
              <a:t>Investigations</a:t>
            </a:r>
          </a:p>
        </p:txBody>
      </p:sp>
      <p:sp>
        <p:nvSpPr>
          <p:cNvPr id="21" name="Oval 20"/>
          <p:cNvSpPr/>
          <p:nvPr/>
        </p:nvSpPr>
        <p:spPr>
          <a:xfrm>
            <a:off x="5928439" y="546003"/>
            <a:ext cx="2005619" cy="18002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b="1" dirty="0">
                <a:solidFill>
                  <a:schemeClr val="tx1">
                    <a:lumMod val="95000"/>
                    <a:lumOff val="5000"/>
                  </a:schemeClr>
                </a:solidFill>
              </a:rPr>
              <a:t>Family history</a:t>
            </a:r>
          </a:p>
        </p:txBody>
      </p:sp>
      <p:sp>
        <p:nvSpPr>
          <p:cNvPr id="22" name="Oval 21"/>
          <p:cNvSpPr/>
          <p:nvPr/>
        </p:nvSpPr>
        <p:spPr>
          <a:xfrm>
            <a:off x="713074" y="514642"/>
            <a:ext cx="2078199" cy="18002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a:solidFill>
                  <a:schemeClr val="tx1">
                    <a:lumMod val="95000"/>
                    <a:lumOff val="5000"/>
                  </a:schemeClr>
                </a:solidFill>
              </a:rPr>
              <a:t>Medical history</a:t>
            </a:r>
          </a:p>
        </p:txBody>
      </p:sp>
      <p:sp>
        <p:nvSpPr>
          <p:cNvPr id="23" name="Oval 22"/>
          <p:cNvSpPr/>
          <p:nvPr/>
        </p:nvSpPr>
        <p:spPr>
          <a:xfrm>
            <a:off x="1118560" y="4284696"/>
            <a:ext cx="3345428" cy="1624491"/>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b="1" dirty="0"/>
              <a:t>Physical examination</a:t>
            </a:r>
          </a:p>
        </p:txBody>
      </p:sp>
      <p:sp>
        <p:nvSpPr>
          <p:cNvPr id="24" name="Down Arrow 23"/>
          <p:cNvSpPr/>
          <p:nvPr/>
        </p:nvSpPr>
        <p:spPr>
          <a:xfrm rot="2131628" flipH="1" flipV="1">
            <a:off x="3388910" y="3883757"/>
            <a:ext cx="373103" cy="456510"/>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5" name="Down Arrow 24"/>
          <p:cNvSpPr/>
          <p:nvPr/>
        </p:nvSpPr>
        <p:spPr>
          <a:xfrm rot="18679493" flipH="1" flipV="1">
            <a:off x="4933785" y="3931752"/>
            <a:ext cx="373103" cy="456510"/>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6" name="Down Arrow 25"/>
          <p:cNvSpPr/>
          <p:nvPr/>
        </p:nvSpPr>
        <p:spPr>
          <a:xfrm rot="10613117" flipH="1" flipV="1">
            <a:off x="4200052" y="1979937"/>
            <a:ext cx="373103" cy="456510"/>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7" name="Down Arrow 26"/>
          <p:cNvSpPr/>
          <p:nvPr/>
        </p:nvSpPr>
        <p:spPr>
          <a:xfrm rot="7436139" flipH="1" flipV="1">
            <a:off x="2665792" y="1929851"/>
            <a:ext cx="373103" cy="456510"/>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8" name="Down Arrow 27"/>
          <p:cNvSpPr/>
          <p:nvPr/>
        </p:nvSpPr>
        <p:spPr>
          <a:xfrm rot="14096128" flipH="1" flipV="1">
            <a:off x="5741888" y="1923801"/>
            <a:ext cx="373103" cy="456510"/>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9" name="TextBox 28"/>
          <p:cNvSpPr txBox="1"/>
          <p:nvPr/>
        </p:nvSpPr>
        <p:spPr>
          <a:xfrm>
            <a:off x="4482727" y="6317648"/>
            <a:ext cx="550151" cy="523220"/>
          </a:xfrm>
          <a:prstGeom prst="rect">
            <a:avLst/>
          </a:prstGeom>
          <a:noFill/>
        </p:spPr>
        <p:txBody>
          <a:bodyPr wrap="none" rtlCol="0">
            <a:spAutoFit/>
          </a:bodyPr>
          <a:lstStyle/>
          <a:p>
            <a:r>
              <a:rPr lang="en-US" sz="2800" b="1" dirty="0">
                <a:solidFill>
                  <a:srgbClr val="FF0000"/>
                </a:solidFill>
              </a:rPr>
              <a:t>12</a:t>
            </a:r>
          </a:p>
        </p:txBody>
      </p:sp>
    </p:spTree>
  </p:cSld>
  <p:clrMapOvr>
    <a:masterClrMapping/>
  </p:clrMapOvr>
  <mc:AlternateContent xmlns:mc="http://schemas.openxmlformats.org/markup-compatibility/2006" xmlns:p14="http://schemas.microsoft.com/office/powerpoint/2010/main">
    <mc:Choice Requires="p14">
      <p:transition spd="slow" p14:dur="2000" advTm="81371"/>
    </mc:Choice>
    <mc:Fallback xmlns="">
      <p:transition spd="slow" advTm="81371"/>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3071810"/>
            <a:ext cx="8229600" cy="1143000"/>
          </a:xfrm>
        </p:spPr>
        <p:txBody>
          <a:bodyPr>
            <a:normAutofit fontScale="90000"/>
          </a:bodyPr>
          <a:lstStyle/>
          <a:p>
            <a:pPr algn="l" rtl="0"/>
            <a:r>
              <a:rPr lang="en-GB" sz="4000" b="1" u="sng" dirty="0">
                <a:solidFill>
                  <a:srgbClr val="FF0000"/>
                </a:solidFill>
              </a:rPr>
              <a:t>Management of Amenorrhea</a:t>
            </a:r>
            <a:r>
              <a:rPr lang="en-GB" sz="3200" b="1" u="sng" dirty="0"/>
              <a:t/>
            </a:r>
            <a:br>
              <a:rPr lang="en-GB" sz="3200" b="1" u="sng" dirty="0"/>
            </a:br>
            <a:r>
              <a:rPr lang="en-US" sz="3200" dirty="0"/>
              <a:t/>
            </a:r>
            <a:br>
              <a:rPr lang="en-US" sz="3200" dirty="0"/>
            </a:br>
            <a:r>
              <a:rPr lang="en-GB" sz="3600" b="1" dirty="0"/>
              <a:t>The management of amenorrhea varies widely depending on the cause. If due to insufficiency in a hormone, the amenorrhea may be treated with hormone replacement. If due to lifestyle (e.g. exercise, weight loss) can be treated by modifying these factors. Medical &amp;/or surgical treatment might be required according to the cause.</a:t>
            </a:r>
            <a:r>
              <a:rPr lang="en-US" sz="3600" b="1" dirty="0"/>
              <a:t/>
            </a:r>
            <a:br>
              <a:rPr lang="en-US" sz="3600" b="1" dirty="0"/>
            </a:br>
            <a:r>
              <a:rPr lang="en-GB" sz="3600" b="1" dirty="0"/>
              <a:t> </a:t>
            </a:r>
            <a:r>
              <a:rPr lang="en-US" sz="3200" dirty="0"/>
              <a:t/>
            </a:r>
            <a:br>
              <a:rPr lang="en-US" sz="3200" dirty="0"/>
            </a:br>
            <a:endParaRPr lang="ar-IQ" sz="32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8384" y="5822396"/>
            <a:ext cx="971601" cy="1035604"/>
          </a:xfrm>
          <a:prstGeom prst="rect">
            <a:avLst/>
          </a:prstGeom>
        </p:spPr>
      </p:pic>
      <p:sp>
        <p:nvSpPr>
          <p:cNvPr id="7" name="Rectangle 6"/>
          <p:cNvSpPr/>
          <p:nvPr/>
        </p:nvSpPr>
        <p:spPr>
          <a:xfrm>
            <a:off x="-324544" y="-33884"/>
            <a:ext cx="1551116" cy="523220"/>
          </a:xfrm>
          <a:prstGeom prst="rect">
            <a:avLst/>
          </a:prstGeom>
        </p:spPr>
        <p:txBody>
          <a:bodyPr wrap="square">
            <a:spAutoFit/>
          </a:bodyPr>
          <a:lstStyle/>
          <a:p>
            <a:r>
              <a:rPr lang="en-US" sz="2800" b="1" dirty="0">
                <a:solidFill>
                  <a:srgbClr val="FF0000"/>
                </a:solidFill>
              </a:rPr>
              <a:t>(LO 3)</a:t>
            </a:r>
            <a:endParaRPr lang="en-US" sz="2800" dirty="0"/>
          </a:p>
        </p:txBody>
      </p:sp>
      <p:pic>
        <p:nvPicPr>
          <p:cNvPr id="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484" y="5940549"/>
            <a:ext cx="686217" cy="566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descr="C:\Users\majid\Pictures\images2QFON8IK.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484" y="6492869"/>
            <a:ext cx="668591" cy="37147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094233" y="6093296"/>
            <a:ext cx="693791" cy="523220"/>
          </a:xfrm>
          <a:prstGeom prst="rect">
            <a:avLst/>
          </a:prstGeom>
          <a:noFill/>
        </p:spPr>
        <p:txBody>
          <a:bodyPr wrap="square" rtlCol="0">
            <a:spAutoFit/>
          </a:bodyPr>
          <a:lstStyle/>
          <a:p>
            <a:r>
              <a:rPr lang="en-US" sz="2800" b="1" dirty="0">
                <a:solidFill>
                  <a:srgbClr val="FF0000"/>
                </a:solidFill>
              </a:rPr>
              <a:t>13</a:t>
            </a:r>
          </a:p>
        </p:txBody>
      </p:sp>
    </p:spTree>
  </p:cSld>
  <p:clrMapOvr>
    <a:masterClrMapping/>
  </p:clrMapOvr>
  <mc:AlternateContent xmlns:mc="http://schemas.openxmlformats.org/markup-compatibility/2006" xmlns:p14="http://schemas.microsoft.com/office/powerpoint/2010/main">
    <mc:Choice Requires="p14">
      <p:transition spd="slow" p14:dur="2000" advTm="27148"/>
    </mc:Choice>
    <mc:Fallback xmlns="">
      <p:transition spd="slow" advTm="27148"/>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643182"/>
            <a:ext cx="8229600" cy="1143000"/>
          </a:xfrm>
        </p:spPr>
        <p:txBody>
          <a:bodyPr>
            <a:normAutofit fontScale="90000"/>
          </a:bodyPr>
          <a:lstStyle/>
          <a:p>
            <a:pPr algn="l" rtl="0"/>
            <a:r>
              <a:rPr lang="en-GB" sz="3600" b="1" u="sng" dirty="0">
                <a:solidFill>
                  <a:srgbClr val="FF0000"/>
                </a:solidFill>
              </a:rPr>
              <a:t>( LO 4)             Menorrhagia</a:t>
            </a:r>
            <a:r>
              <a:rPr lang="en-GB" sz="3200" b="1" u="sng" dirty="0"/>
              <a:t/>
            </a:r>
            <a:br>
              <a:rPr lang="en-GB" sz="3200" b="1" u="sng" dirty="0"/>
            </a:br>
            <a:r>
              <a:rPr lang="en-US" sz="3200" dirty="0"/>
              <a:t/>
            </a:r>
            <a:br>
              <a:rPr lang="en-US" sz="3200" dirty="0"/>
            </a:br>
            <a:r>
              <a:rPr lang="en-GB" sz="3200" dirty="0" err="1"/>
              <a:t>Menorrhagia</a:t>
            </a:r>
            <a:r>
              <a:rPr lang="en-GB" sz="3200" dirty="0"/>
              <a:t> is regular heavy vaginal bleeding . It is usually secondary to distortion of the uterine cavity, leaving the uterus unable to contract down on open venous sinuses in the </a:t>
            </a:r>
            <a:r>
              <a:rPr lang="en-GB" sz="3200" dirty="0" err="1"/>
              <a:t>zona</a:t>
            </a:r>
            <a:r>
              <a:rPr lang="en-GB" sz="3200" dirty="0"/>
              <a:t> </a:t>
            </a:r>
            <a:r>
              <a:rPr lang="en-GB" sz="3200" dirty="0" err="1"/>
              <a:t>basalis</a:t>
            </a:r>
            <a:r>
              <a:rPr lang="en-GB" sz="3200" dirty="0"/>
              <a:t>. It may </a:t>
            </a:r>
            <a:r>
              <a:rPr lang="en-GB" sz="3200" dirty="0" err="1"/>
              <a:t>may</a:t>
            </a:r>
            <a:r>
              <a:rPr lang="en-GB" sz="3200" dirty="0"/>
              <a:t> be due to dysfunctional uterine bleeding (DUB) &amp; usually </a:t>
            </a:r>
            <a:r>
              <a:rPr lang="en-GB" sz="3200" dirty="0" err="1"/>
              <a:t>ovulatory</a:t>
            </a:r>
            <a:r>
              <a:rPr lang="en-GB" sz="3200" dirty="0"/>
              <a:t>. Other causes include organic, endocrine, haemostatic. </a:t>
            </a:r>
            <a:br>
              <a:rPr lang="en-GB" sz="3200" dirty="0"/>
            </a:br>
            <a:endParaRPr lang="ar-IQ"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6376" y="5704591"/>
            <a:ext cx="1187625" cy="1136278"/>
          </a:xfrm>
          <a:prstGeom prst="rect">
            <a:avLst/>
          </a:prstGeom>
        </p:spPr>
      </p:pic>
      <p:sp>
        <p:nvSpPr>
          <p:cNvPr id="6" name="TextBox 5"/>
          <p:cNvSpPr txBox="1"/>
          <p:nvPr/>
        </p:nvSpPr>
        <p:spPr>
          <a:xfrm>
            <a:off x="4139952" y="6191593"/>
            <a:ext cx="648072" cy="523220"/>
          </a:xfrm>
          <a:prstGeom prst="rect">
            <a:avLst/>
          </a:prstGeom>
          <a:noFill/>
        </p:spPr>
        <p:txBody>
          <a:bodyPr wrap="square" rtlCol="0">
            <a:spAutoFit/>
          </a:bodyPr>
          <a:lstStyle/>
          <a:p>
            <a:r>
              <a:rPr lang="en-US" sz="2800" b="1" dirty="0">
                <a:solidFill>
                  <a:srgbClr val="FF0000"/>
                </a:solidFill>
              </a:rPr>
              <a:t>14</a:t>
            </a:r>
          </a:p>
        </p:txBody>
      </p:sp>
      <p:pic>
        <p:nvPicPr>
          <p:cNvPr id="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484" y="5940549"/>
            <a:ext cx="686217" cy="566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descr="C:\Users\majid\Pictures\images2QFON8IK.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484" y="6492869"/>
            <a:ext cx="668591" cy="3714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advTm="32826"/>
    </mc:Choice>
    <mc:Fallback xmlns="">
      <p:transition spd="slow" advTm="32826"/>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p:txBody>
          <a:bodyPr/>
          <a:lstStyle/>
          <a:p>
            <a:r>
              <a:rPr lang="en-US" b="1" dirty="0">
                <a:solidFill>
                  <a:srgbClr val="FF0000"/>
                </a:solidFill>
              </a:rPr>
              <a:t>Causes</a:t>
            </a:r>
            <a:endParaRPr lang="ar-IQ" b="1" dirty="0">
              <a:solidFill>
                <a:srgbClr val="FF0000"/>
              </a:solidFill>
            </a:endParaRPr>
          </a:p>
        </p:txBody>
      </p:sp>
      <p:sp>
        <p:nvSpPr>
          <p:cNvPr id="4" name="عنصر نائب للمحتوى 3"/>
          <p:cNvSpPr>
            <a:spLocks noGrp="1"/>
          </p:cNvSpPr>
          <p:nvPr>
            <p:ph idx="1"/>
          </p:nvPr>
        </p:nvSpPr>
        <p:spPr/>
        <p:txBody>
          <a:bodyPr>
            <a:normAutofit fontScale="92500" lnSpcReduction="10000"/>
          </a:bodyPr>
          <a:lstStyle/>
          <a:p>
            <a:pPr marL="514350" indent="-514350" algn="l" rtl="0">
              <a:buNone/>
            </a:pPr>
            <a:r>
              <a:rPr lang="en-US" dirty="0"/>
              <a:t>    1-DUB / (Bleeding of Endometrial </a:t>
            </a:r>
            <a:r>
              <a:rPr lang="en-US" dirty="0" err="1"/>
              <a:t>Origion</a:t>
            </a:r>
            <a:r>
              <a:rPr lang="en-US" dirty="0"/>
              <a:t>)</a:t>
            </a:r>
          </a:p>
          <a:p>
            <a:pPr marL="514350" indent="-514350" algn="l" rtl="0">
              <a:buNone/>
            </a:pPr>
            <a:r>
              <a:rPr lang="en-US" dirty="0"/>
              <a:t>    2-Fibriod</a:t>
            </a:r>
          </a:p>
          <a:p>
            <a:pPr algn="l" rtl="0">
              <a:buNone/>
            </a:pPr>
            <a:r>
              <a:rPr lang="en-US" dirty="0"/>
              <a:t>    3-adenomyosis</a:t>
            </a:r>
            <a:br>
              <a:rPr lang="en-US" dirty="0"/>
            </a:br>
            <a:r>
              <a:rPr lang="en-US" dirty="0"/>
              <a:t>4-Endometrial polyp</a:t>
            </a:r>
            <a:br>
              <a:rPr lang="en-US" dirty="0"/>
            </a:br>
            <a:r>
              <a:rPr lang="en-US" dirty="0"/>
              <a:t>5-Coagulation disorder (von </a:t>
            </a:r>
            <a:r>
              <a:rPr lang="en-US" dirty="0" err="1"/>
              <a:t>Willebrands</a:t>
            </a:r>
            <a:r>
              <a:rPr lang="en-US" dirty="0"/>
              <a:t> disease )</a:t>
            </a:r>
            <a:br>
              <a:rPr lang="en-US" dirty="0"/>
            </a:br>
            <a:r>
              <a:rPr lang="en-US" dirty="0"/>
              <a:t>6-Pellvic inflammatory disease ( PID )</a:t>
            </a:r>
            <a:br>
              <a:rPr lang="en-US" dirty="0"/>
            </a:br>
            <a:r>
              <a:rPr lang="en-US" dirty="0"/>
              <a:t>7-Thyriod disease</a:t>
            </a:r>
            <a:br>
              <a:rPr lang="en-US" dirty="0"/>
            </a:br>
            <a:r>
              <a:rPr lang="en-US" dirty="0"/>
              <a:t>8- Drug therapy ( warfarin )</a:t>
            </a:r>
            <a:br>
              <a:rPr lang="en-US" dirty="0"/>
            </a:br>
            <a:r>
              <a:rPr lang="en-US" dirty="0"/>
              <a:t>9-intrauterine contraceptive device</a:t>
            </a:r>
            <a:br>
              <a:rPr lang="en-US" dirty="0"/>
            </a:br>
            <a:r>
              <a:rPr lang="en-US" dirty="0"/>
              <a:t>10-Endometrial /Cervical carcinoma</a:t>
            </a:r>
            <a:endParaRPr lang="ar-IQ"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6376" y="5704591"/>
            <a:ext cx="1187625" cy="1136278"/>
          </a:xfrm>
          <a:prstGeom prst="rect">
            <a:avLst/>
          </a:prstGeom>
        </p:spPr>
      </p:pic>
      <p:sp>
        <p:nvSpPr>
          <p:cNvPr id="6" name="Rectangle 5"/>
          <p:cNvSpPr/>
          <p:nvPr/>
        </p:nvSpPr>
        <p:spPr>
          <a:xfrm>
            <a:off x="611560" y="486327"/>
            <a:ext cx="1008112" cy="461665"/>
          </a:xfrm>
          <a:prstGeom prst="rect">
            <a:avLst/>
          </a:prstGeom>
        </p:spPr>
        <p:txBody>
          <a:bodyPr wrap="square">
            <a:spAutoFit/>
          </a:bodyPr>
          <a:lstStyle/>
          <a:p>
            <a:r>
              <a:rPr lang="en-GB" sz="2400" b="1" u="sng" dirty="0">
                <a:solidFill>
                  <a:srgbClr val="FF0000"/>
                </a:solidFill>
              </a:rPr>
              <a:t>( LO 4)</a:t>
            </a:r>
            <a:endParaRPr lang="en-US" sz="2400" dirty="0"/>
          </a:p>
        </p:txBody>
      </p:sp>
      <p:pic>
        <p:nvPicPr>
          <p:cNvPr id="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484" y="5940549"/>
            <a:ext cx="686217" cy="566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descr="C:\Users\majid\Pictures\images2QFON8IK.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484" y="6492869"/>
            <a:ext cx="668591" cy="37147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427984" y="6298850"/>
            <a:ext cx="566475" cy="461665"/>
          </a:xfrm>
          <a:prstGeom prst="rect">
            <a:avLst/>
          </a:prstGeom>
          <a:noFill/>
        </p:spPr>
        <p:txBody>
          <a:bodyPr wrap="square" rtlCol="0">
            <a:spAutoFit/>
          </a:bodyPr>
          <a:lstStyle/>
          <a:p>
            <a:r>
              <a:rPr lang="en-US" sz="2400" b="1" dirty="0">
                <a:solidFill>
                  <a:srgbClr val="FF0000"/>
                </a:solidFill>
              </a:rPr>
              <a:t>15</a:t>
            </a:r>
          </a:p>
        </p:txBody>
      </p:sp>
    </p:spTree>
  </p:cSld>
  <p:clrMapOvr>
    <a:masterClrMapping/>
  </p:clrMapOvr>
  <mc:AlternateContent xmlns:mc="http://schemas.openxmlformats.org/markup-compatibility/2006" xmlns:p14="http://schemas.microsoft.com/office/powerpoint/2010/main">
    <mc:Choice Requires="p14">
      <p:transition spd="slow" p14:dur="2000" advTm="29041"/>
    </mc:Choice>
    <mc:Fallback xmlns="">
      <p:transition spd="slow" advTm="29041"/>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14357"/>
            <a:ext cx="7772400" cy="1000131"/>
          </a:xfrm>
        </p:spPr>
        <p:txBody>
          <a:bodyPr>
            <a:normAutofit fontScale="90000"/>
          </a:bodyPr>
          <a:lstStyle/>
          <a:p>
            <a:pPr algn="l" rtl="0"/>
            <a:r>
              <a:rPr lang="en-GB" sz="3200" b="1" u="sng" dirty="0">
                <a:solidFill>
                  <a:srgbClr val="FF0000"/>
                </a:solidFill>
              </a:rPr>
              <a:t>  Dysfunctional Uterine Bleeding (DUB)</a:t>
            </a:r>
            <a:br>
              <a:rPr lang="en-GB" sz="3200" b="1" u="sng" dirty="0">
                <a:solidFill>
                  <a:srgbClr val="FF0000"/>
                </a:solidFill>
              </a:rPr>
            </a:br>
            <a:endParaRPr lang="ar-IQ" sz="3200" dirty="0"/>
          </a:p>
        </p:txBody>
      </p:sp>
      <p:sp>
        <p:nvSpPr>
          <p:cNvPr id="4" name="عنوان فرعي 3"/>
          <p:cNvSpPr>
            <a:spLocks noGrp="1"/>
          </p:cNvSpPr>
          <p:nvPr>
            <p:ph type="subTitle" idx="1"/>
          </p:nvPr>
        </p:nvSpPr>
        <p:spPr>
          <a:xfrm>
            <a:off x="1000100" y="3071810"/>
            <a:ext cx="7786742" cy="2566990"/>
          </a:xfrm>
        </p:spPr>
        <p:txBody>
          <a:bodyPr>
            <a:normAutofit/>
          </a:bodyPr>
          <a:lstStyle/>
          <a:p>
            <a:pPr algn="l" rtl="0">
              <a:buFontTx/>
              <a:buChar char="-"/>
            </a:pPr>
            <a:r>
              <a:rPr lang="en-GB" dirty="0">
                <a:solidFill>
                  <a:schemeClr val="tx1"/>
                </a:solidFill>
              </a:rPr>
              <a:t>Abnormal bleeding in the absence of organic disease of the genital tract </a:t>
            </a:r>
          </a:p>
          <a:p>
            <a:pPr algn="l" rtl="0">
              <a:buFontTx/>
              <a:buChar char="-"/>
            </a:pPr>
            <a:r>
              <a:rPr lang="en-US" dirty="0">
                <a:solidFill>
                  <a:schemeClr val="tx1"/>
                </a:solidFill>
              </a:rPr>
              <a:t>It is a diagnosis of exclusion. </a:t>
            </a:r>
          </a:p>
          <a:p>
            <a:pPr algn="l" rtl="0"/>
            <a:r>
              <a:rPr lang="en-US" dirty="0">
                <a:solidFill>
                  <a:schemeClr val="tx1"/>
                </a:solidFill>
              </a:rPr>
              <a:t>-It is classified into </a:t>
            </a:r>
            <a:r>
              <a:rPr lang="en-US" dirty="0" err="1">
                <a:solidFill>
                  <a:schemeClr val="tx1"/>
                </a:solidFill>
              </a:rPr>
              <a:t>Anovulatory</a:t>
            </a:r>
            <a:r>
              <a:rPr lang="en-US" dirty="0">
                <a:solidFill>
                  <a:schemeClr val="tx1"/>
                </a:solidFill>
              </a:rPr>
              <a:t> &amp; ovulatory</a:t>
            </a:r>
          </a:p>
        </p:txBody>
      </p:sp>
      <p:sp>
        <p:nvSpPr>
          <p:cNvPr id="5" name="مستطيل 4"/>
          <p:cNvSpPr/>
          <p:nvPr/>
        </p:nvSpPr>
        <p:spPr>
          <a:xfrm>
            <a:off x="1071538" y="1928802"/>
            <a:ext cx="7500990" cy="1077218"/>
          </a:xfrm>
          <a:prstGeom prst="rect">
            <a:avLst/>
          </a:prstGeom>
        </p:spPr>
        <p:txBody>
          <a:bodyPr wrap="square">
            <a:spAutoFit/>
          </a:bodyPr>
          <a:lstStyle/>
          <a:p>
            <a:pPr algn="l" rtl="0"/>
            <a:r>
              <a:rPr lang="en-US" sz="2800" dirty="0"/>
              <a:t>-</a:t>
            </a:r>
            <a:r>
              <a:rPr lang="en-US" sz="3200" dirty="0"/>
              <a:t>Also called “ bleeding of endometrial origin”</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6376" y="5704591"/>
            <a:ext cx="1187625" cy="1136278"/>
          </a:xfrm>
          <a:prstGeom prst="rect">
            <a:avLst/>
          </a:prstGeom>
        </p:spPr>
      </p:pic>
      <p:sp>
        <p:nvSpPr>
          <p:cNvPr id="7" name="Rectangle 6"/>
          <p:cNvSpPr/>
          <p:nvPr/>
        </p:nvSpPr>
        <p:spPr>
          <a:xfrm>
            <a:off x="181744" y="186901"/>
            <a:ext cx="1008112" cy="461665"/>
          </a:xfrm>
          <a:prstGeom prst="rect">
            <a:avLst/>
          </a:prstGeom>
        </p:spPr>
        <p:txBody>
          <a:bodyPr wrap="square">
            <a:spAutoFit/>
          </a:bodyPr>
          <a:lstStyle/>
          <a:p>
            <a:r>
              <a:rPr lang="en-GB" sz="2400" b="1" u="sng" dirty="0">
                <a:solidFill>
                  <a:srgbClr val="FF0000"/>
                </a:solidFill>
              </a:rPr>
              <a:t>( LO 4)</a:t>
            </a:r>
            <a:endParaRPr lang="en-US" sz="2400" dirty="0"/>
          </a:p>
        </p:txBody>
      </p:sp>
      <p:pic>
        <p:nvPicPr>
          <p:cNvPr id="8" name="Picture 7" descr="C:\Users\majid\Pictures\images2QFON8I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484" y="6492869"/>
            <a:ext cx="668591" cy="37147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427985" y="6237312"/>
            <a:ext cx="626368" cy="461665"/>
          </a:xfrm>
          <a:prstGeom prst="rect">
            <a:avLst/>
          </a:prstGeom>
          <a:noFill/>
        </p:spPr>
        <p:txBody>
          <a:bodyPr wrap="square" rtlCol="0">
            <a:spAutoFit/>
          </a:bodyPr>
          <a:lstStyle/>
          <a:p>
            <a:r>
              <a:rPr lang="en-US" sz="2400" b="1" dirty="0">
                <a:solidFill>
                  <a:srgbClr val="FF0000"/>
                </a:solidFill>
              </a:rPr>
              <a:t>16</a:t>
            </a:r>
          </a:p>
        </p:txBody>
      </p:sp>
    </p:spTree>
  </p:cSld>
  <p:clrMapOvr>
    <a:masterClrMapping/>
  </p:clrMapOvr>
  <mc:AlternateContent xmlns:mc="http://schemas.openxmlformats.org/markup-compatibility/2006" xmlns:p14="http://schemas.microsoft.com/office/powerpoint/2010/main">
    <mc:Choice Requires="p14">
      <p:transition spd="slow" p14:dur="2000" advTm="20921"/>
    </mc:Choice>
    <mc:Fallback xmlns="">
      <p:transition spd="slow" advTm="20921"/>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p:txBody>
          <a:bodyPr>
            <a:normAutofit fontScale="90000"/>
          </a:bodyPr>
          <a:lstStyle/>
          <a:p>
            <a:r>
              <a:rPr lang="en-US" b="1" i="1" u="sng" dirty="0">
                <a:solidFill>
                  <a:srgbClr val="FF0000"/>
                </a:solidFill>
              </a:rPr>
              <a:t>a) </a:t>
            </a:r>
            <a:r>
              <a:rPr lang="en-US" b="1" i="1" u="sng" dirty="0" err="1">
                <a:solidFill>
                  <a:srgbClr val="FF0000"/>
                </a:solidFill>
              </a:rPr>
              <a:t>Anovulatory</a:t>
            </a:r>
            <a:r>
              <a:rPr lang="en-US" b="1" i="1" u="sng" dirty="0">
                <a:solidFill>
                  <a:srgbClr val="FF0000"/>
                </a:solidFill>
              </a:rPr>
              <a:t>  DUB ( &gt;90%):</a:t>
            </a:r>
            <a:br>
              <a:rPr lang="en-US" b="1" i="1" u="sng" dirty="0">
                <a:solidFill>
                  <a:srgbClr val="FF0000"/>
                </a:solidFill>
              </a:rPr>
            </a:br>
            <a:endParaRPr lang="ar-IQ" dirty="0"/>
          </a:p>
        </p:txBody>
      </p:sp>
      <p:sp>
        <p:nvSpPr>
          <p:cNvPr id="4" name="عنصر نائب للمحتوى 3"/>
          <p:cNvSpPr>
            <a:spLocks noGrp="1"/>
          </p:cNvSpPr>
          <p:nvPr>
            <p:ph idx="1"/>
          </p:nvPr>
        </p:nvSpPr>
        <p:spPr>
          <a:xfrm>
            <a:off x="285720" y="1071546"/>
            <a:ext cx="8643998" cy="5054617"/>
          </a:xfrm>
        </p:spPr>
        <p:txBody>
          <a:bodyPr>
            <a:normAutofit fontScale="85000" lnSpcReduction="10000"/>
          </a:bodyPr>
          <a:lstStyle/>
          <a:p>
            <a:pPr algn="l">
              <a:buNone/>
            </a:pPr>
            <a:r>
              <a:rPr lang="en-US" dirty="0"/>
              <a:t>-There is no corpus </a:t>
            </a:r>
            <a:r>
              <a:rPr lang="en-US" dirty="0" err="1"/>
              <a:t>luteum</a:t>
            </a:r>
            <a:r>
              <a:rPr lang="en-US" dirty="0"/>
              <a:t> formation &amp;  Progesterone production. </a:t>
            </a:r>
            <a:r>
              <a:rPr lang="en-GB" dirty="0"/>
              <a:t>As a result E2 is produced continuously, causing overgrowth of the uterine </a:t>
            </a:r>
            <a:r>
              <a:rPr lang="en-GB" dirty="0" err="1"/>
              <a:t>endometrium</a:t>
            </a:r>
            <a:r>
              <a:rPr lang="en-GB" dirty="0"/>
              <a:t> &amp; subsequent bleeding.</a:t>
            </a:r>
            <a:r>
              <a:rPr lang="en-US" dirty="0"/>
              <a:t/>
            </a:r>
            <a:br>
              <a:rPr lang="en-US" dirty="0"/>
            </a:br>
            <a:r>
              <a:rPr lang="en-US" dirty="0"/>
              <a:t>-</a:t>
            </a:r>
            <a:r>
              <a:rPr lang="en-US" u="sng" dirty="0"/>
              <a:t>Commonly occurs at extremes of reproductive age. </a:t>
            </a:r>
          </a:p>
          <a:p>
            <a:pPr algn="justLow" rtl="0">
              <a:buNone/>
            </a:pPr>
            <a:r>
              <a:rPr lang="en-US" dirty="0"/>
              <a:t>     *In </a:t>
            </a:r>
            <a:r>
              <a:rPr lang="en-US" dirty="0" err="1"/>
              <a:t>perimenarchal</a:t>
            </a:r>
            <a:r>
              <a:rPr lang="en-US" dirty="0"/>
              <a:t> adolescents, it is due to immaturity  of HPG axis(unable to respond to E2 with an LH surge). </a:t>
            </a:r>
          </a:p>
          <a:p>
            <a:pPr algn="justLow" rtl="0">
              <a:buNone/>
            </a:pPr>
            <a:r>
              <a:rPr lang="en-US" dirty="0"/>
              <a:t>     * In </a:t>
            </a:r>
            <a:r>
              <a:rPr lang="en-US" dirty="0" err="1"/>
              <a:t>perimenopausal</a:t>
            </a:r>
            <a:r>
              <a:rPr lang="en-US" dirty="0"/>
              <a:t> women it is due to declining</a:t>
            </a:r>
          </a:p>
          <a:p>
            <a:pPr algn="justLow" rtl="0">
              <a:buNone/>
            </a:pPr>
            <a:r>
              <a:rPr lang="en-US" dirty="0"/>
              <a:t>        ovarian function.</a:t>
            </a:r>
          </a:p>
          <a:p>
            <a:pPr algn="justLow" rtl="0">
              <a:buNone/>
            </a:pPr>
            <a:r>
              <a:rPr lang="en-US" dirty="0"/>
              <a:t>  -Usually irregular.</a:t>
            </a:r>
          </a:p>
          <a:p>
            <a:pPr algn="justLow" rtl="0">
              <a:buNone/>
            </a:pPr>
            <a:r>
              <a:rPr lang="en-US" dirty="0"/>
              <a:t> - More common in obese women ( peripheral conversion</a:t>
            </a:r>
          </a:p>
          <a:p>
            <a:pPr algn="justLow" rtl="0">
              <a:buNone/>
            </a:pPr>
            <a:r>
              <a:rPr lang="en-US" dirty="0"/>
              <a:t>     of  androgen to </a:t>
            </a:r>
            <a:r>
              <a:rPr lang="en-US" dirty="0" err="1"/>
              <a:t>esterone</a:t>
            </a:r>
            <a:r>
              <a:rPr lang="en-US" dirty="0"/>
              <a: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6376" y="5704591"/>
            <a:ext cx="1187625" cy="1136278"/>
          </a:xfrm>
          <a:prstGeom prst="rect">
            <a:avLst/>
          </a:prstGeom>
        </p:spPr>
      </p:pic>
      <p:sp>
        <p:nvSpPr>
          <p:cNvPr id="6" name="Rectangle 5"/>
          <p:cNvSpPr/>
          <p:nvPr/>
        </p:nvSpPr>
        <p:spPr>
          <a:xfrm>
            <a:off x="285720" y="211427"/>
            <a:ext cx="1008112" cy="461665"/>
          </a:xfrm>
          <a:prstGeom prst="rect">
            <a:avLst/>
          </a:prstGeom>
        </p:spPr>
        <p:txBody>
          <a:bodyPr wrap="square">
            <a:spAutoFit/>
          </a:bodyPr>
          <a:lstStyle/>
          <a:p>
            <a:r>
              <a:rPr lang="en-GB" sz="2400" b="1" u="sng" dirty="0">
                <a:solidFill>
                  <a:srgbClr val="FF0000"/>
                </a:solidFill>
              </a:rPr>
              <a:t>( LO 4)</a:t>
            </a:r>
            <a:endParaRPr lang="en-US" sz="2400" dirty="0"/>
          </a:p>
        </p:txBody>
      </p:sp>
      <p:pic>
        <p:nvPicPr>
          <p:cNvPr id="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484" y="5940549"/>
            <a:ext cx="686217" cy="566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descr="C:\Users\majid\Pictures\images2QFON8IK.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484" y="6492869"/>
            <a:ext cx="668591" cy="37147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572000" y="6346754"/>
            <a:ext cx="524414" cy="461665"/>
          </a:xfrm>
          <a:prstGeom prst="rect">
            <a:avLst/>
          </a:prstGeom>
          <a:noFill/>
        </p:spPr>
        <p:txBody>
          <a:bodyPr wrap="square" rtlCol="0">
            <a:spAutoFit/>
          </a:bodyPr>
          <a:lstStyle/>
          <a:p>
            <a:r>
              <a:rPr lang="en-US" sz="2400" b="1" dirty="0">
                <a:solidFill>
                  <a:srgbClr val="FF0000"/>
                </a:solidFill>
              </a:rPr>
              <a:t>17</a:t>
            </a:r>
          </a:p>
        </p:txBody>
      </p:sp>
    </p:spTree>
  </p:cSld>
  <p:clrMapOvr>
    <a:masterClrMapping/>
  </p:clrMapOvr>
  <mc:AlternateContent xmlns:mc="http://schemas.openxmlformats.org/markup-compatibility/2006" xmlns:p14="http://schemas.microsoft.com/office/powerpoint/2010/main">
    <mc:Choice Requires="p14">
      <p:transition spd="slow" p14:dur="2000" advTm="56062"/>
    </mc:Choice>
    <mc:Fallback xmlns="">
      <p:transition spd="slow" advTm="56062"/>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3"/>
          <p:cNvSpPr>
            <a:spLocks noGrp="1"/>
          </p:cNvSpPr>
          <p:nvPr>
            <p:ph idx="1"/>
          </p:nvPr>
        </p:nvSpPr>
        <p:spPr>
          <a:xfrm>
            <a:off x="457200" y="642918"/>
            <a:ext cx="8229600" cy="5483245"/>
          </a:xfrm>
        </p:spPr>
        <p:txBody>
          <a:bodyPr>
            <a:normAutofit fontScale="77500" lnSpcReduction="20000"/>
          </a:bodyPr>
          <a:lstStyle/>
          <a:p>
            <a:pPr algn="just" rtl="0">
              <a:buNone/>
            </a:pPr>
            <a:r>
              <a:rPr lang="en-US" dirty="0"/>
              <a:t> </a:t>
            </a:r>
            <a:r>
              <a:rPr lang="en-US" b="1" i="1" u="sng" dirty="0">
                <a:solidFill>
                  <a:srgbClr val="FF0000"/>
                </a:solidFill>
              </a:rPr>
              <a:t>b) </a:t>
            </a:r>
            <a:r>
              <a:rPr lang="en-US" b="1" i="1" u="sng" dirty="0" err="1">
                <a:solidFill>
                  <a:srgbClr val="FF0000"/>
                </a:solidFill>
              </a:rPr>
              <a:t>Ovulatory</a:t>
            </a:r>
            <a:r>
              <a:rPr lang="en-US" b="1" i="1" u="sng" dirty="0">
                <a:solidFill>
                  <a:srgbClr val="FF0000"/>
                </a:solidFill>
              </a:rPr>
              <a:t> DUB: </a:t>
            </a:r>
          </a:p>
          <a:p>
            <a:pPr algn="just" rtl="0">
              <a:buNone/>
            </a:pPr>
            <a:endParaRPr lang="en-US" b="1" i="1" u="sng" dirty="0">
              <a:solidFill>
                <a:srgbClr val="FF0000"/>
              </a:solidFill>
            </a:endParaRPr>
          </a:p>
          <a:p>
            <a:pPr algn="just" rtl="0">
              <a:buFontTx/>
              <a:buChar char="-"/>
            </a:pPr>
            <a:r>
              <a:rPr lang="en-GB" sz="3800" smtClean="0"/>
              <a:t>occurs </a:t>
            </a:r>
            <a:r>
              <a:rPr lang="en-GB" sz="3800" dirty="0"/>
              <a:t>when ovulation is occurring, but </a:t>
            </a:r>
            <a:r>
              <a:rPr lang="en-US" sz="3800" dirty="0"/>
              <a:t>there may be altered life span of corpus </a:t>
            </a:r>
            <a:r>
              <a:rPr lang="en-US" sz="3800" dirty="0" err="1"/>
              <a:t>luteum</a:t>
            </a:r>
            <a:r>
              <a:rPr lang="en-US" sz="3800" dirty="0"/>
              <a:t> or abnormal progesterone production</a:t>
            </a:r>
            <a:r>
              <a:rPr lang="en-GB" sz="3800" dirty="0"/>
              <a:t>. This causes irregular shedding of the uterine lining and erratic bleeding. </a:t>
            </a:r>
            <a:r>
              <a:rPr lang="en-US" sz="3800" dirty="0"/>
              <a:t>Disordered endometrial prostaglandin production also  has been implicated, as have  abnormalities of endometrial vascular development</a:t>
            </a:r>
            <a:endParaRPr lang="ar-IQ" sz="3800" dirty="0"/>
          </a:p>
          <a:p>
            <a:pPr algn="l" rtl="0">
              <a:buFontTx/>
              <a:buChar char="-"/>
            </a:pPr>
            <a:endParaRPr lang="en-US" sz="3800" dirty="0"/>
          </a:p>
          <a:p>
            <a:pPr algn="just" rtl="0">
              <a:buNone/>
            </a:pPr>
            <a:r>
              <a:rPr lang="en-US" sz="3800" dirty="0"/>
              <a:t> -age  usually 35-45 yr.</a:t>
            </a:r>
          </a:p>
          <a:p>
            <a:pPr algn="just" rtl="0">
              <a:buNone/>
            </a:pPr>
            <a:r>
              <a:rPr lang="en-US" sz="3800" dirty="0"/>
              <a:t> -Regular, heavy &amp; often painful menstrual periods. </a:t>
            </a:r>
          </a:p>
          <a:p>
            <a:pPr algn="just" rtl="0">
              <a:buNone/>
            </a:pPr>
            <a:r>
              <a:rPr lang="en-US" sz="3800" dirty="0"/>
              <a:t>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6376" y="5704591"/>
            <a:ext cx="1187625" cy="1136278"/>
          </a:xfrm>
          <a:prstGeom prst="rect">
            <a:avLst/>
          </a:prstGeom>
        </p:spPr>
      </p:pic>
      <p:sp>
        <p:nvSpPr>
          <p:cNvPr id="5" name="Rectangle 4"/>
          <p:cNvSpPr/>
          <p:nvPr/>
        </p:nvSpPr>
        <p:spPr>
          <a:xfrm>
            <a:off x="215900" y="181253"/>
            <a:ext cx="1008112" cy="461665"/>
          </a:xfrm>
          <a:prstGeom prst="rect">
            <a:avLst/>
          </a:prstGeom>
        </p:spPr>
        <p:txBody>
          <a:bodyPr wrap="square">
            <a:spAutoFit/>
          </a:bodyPr>
          <a:lstStyle/>
          <a:p>
            <a:r>
              <a:rPr lang="en-GB" sz="2400" b="1" u="sng" dirty="0">
                <a:solidFill>
                  <a:srgbClr val="FF0000"/>
                </a:solidFill>
              </a:rPr>
              <a:t>( LO 4)</a:t>
            </a:r>
            <a:endParaRPr lang="en-US" sz="2400" dirty="0"/>
          </a:p>
        </p:txBody>
      </p:sp>
      <p:pic>
        <p:nvPicPr>
          <p:cNvPr id="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484" y="5940549"/>
            <a:ext cx="686217" cy="566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descr="C:\Users\majid\Pictures\images2QFON8IK.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484" y="6492869"/>
            <a:ext cx="668591" cy="37147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635896" y="6263601"/>
            <a:ext cx="792088" cy="461665"/>
          </a:xfrm>
          <a:prstGeom prst="rect">
            <a:avLst/>
          </a:prstGeom>
          <a:noFill/>
        </p:spPr>
        <p:txBody>
          <a:bodyPr wrap="square" rtlCol="0">
            <a:spAutoFit/>
          </a:bodyPr>
          <a:lstStyle/>
          <a:p>
            <a:r>
              <a:rPr lang="en-US" sz="2400" b="1" dirty="0">
                <a:solidFill>
                  <a:srgbClr val="FF0000"/>
                </a:solidFill>
              </a:rPr>
              <a:t>18</a:t>
            </a:r>
          </a:p>
        </p:txBody>
      </p:sp>
    </p:spTree>
  </p:cSld>
  <p:clrMapOvr>
    <a:masterClrMapping/>
  </p:clrMapOvr>
  <mc:AlternateContent xmlns:mc="http://schemas.openxmlformats.org/markup-compatibility/2006" xmlns:p14="http://schemas.microsoft.com/office/powerpoint/2010/main">
    <mc:Choice Requires="p14">
      <p:transition spd="slow" p14:dur="2000" advTm="46544"/>
    </mc:Choice>
    <mc:Fallback xmlns="">
      <p:transition spd="slow" advTm="46544"/>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3000372"/>
            <a:ext cx="8229600" cy="1143000"/>
          </a:xfrm>
        </p:spPr>
        <p:txBody>
          <a:bodyPr>
            <a:normAutofit fontScale="90000"/>
          </a:bodyPr>
          <a:lstStyle/>
          <a:p>
            <a:pPr algn="l" rtl="0"/>
            <a:r>
              <a:rPr lang="en-GB" sz="3600" b="1" dirty="0"/>
              <a:t>The diagnosis of DUB is one of exclusion, as other potential causes for the bleeding must be ruled out:</a:t>
            </a:r>
            <a:br>
              <a:rPr lang="en-GB" sz="3600" b="1" dirty="0"/>
            </a:br>
            <a:r>
              <a:rPr lang="en-US" sz="3600" b="1" dirty="0"/>
              <a:t/>
            </a:r>
            <a:br>
              <a:rPr lang="en-US" sz="3600" b="1" dirty="0"/>
            </a:br>
            <a:r>
              <a:rPr lang="en-US" sz="3600" b="1" dirty="0"/>
              <a:t>B</a:t>
            </a:r>
            <a:r>
              <a:rPr lang="en-GB" sz="3600" b="1" dirty="0"/>
              <a:t>HCG, TSH – Exclude pregnancy, thyroid </a:t>
            </a:r>
            <a:r>
              <a:rPr lang="en-US" sz="3600" b="1" dirty="0"/>
              <a:t/>
            </a:r>
            <a:br>
              <a:rPr lang="en-US" sz="3600" b="1" dirty="0"/>
            </a:br>
            <a:r>
              <a:rPr lang="en-GB" sz="3600" b="1" dirty="0"/>
              <a:t>Coagulation workup</a:t>
            </a:r>
            <a:r>
              <a:rPr lang="en-US" sz="3600" b="1" dirty="0"/>
              <a:t/>
            </a:r>
            <a:br>
              <a:rPr lang="en-US" sz="3600" b="1" dirty="0"/>
            </a:br>
            <a:r>
              <a:rPr lang="en-GB" sz="3600" b="1" dirty="0"/>
              <a:t>Smear if appropriate – Exclude cancer </a:t>
            </a:r>
            <a:r>
              <a:rPr lang="en-GB" sz="2700" b="1" dirty="0"/>
              <a:t>( Cervical )</a:t>
            </a:r>
            <a:r>
              <a:rPr lang="en-US" sz="3600" b="1" dirty="0"/>
              <a:t/>
            </a:r>
            <a:br>
              <a:rPr lang="en-US" sz="3600" b="1" dirty="0"/>
            </a:br>
            <a:r>
              <a:rPr lang="en-GB" sz="3600" b="1" dirty="0"/>
              <a:t>Sample </a:t>
            </a:r>
            <a:r>
              <a:rPr lang="en-GB" sz="3600" b="1" dirty="0" err="1"/>
              <a:t>endometrium</a:t>
            </a:r>
            <a:r>
              <a:rPr lang="en-GB" sz="3600" b="1" dirty="0"/>
              <a:t>  </a:t>
            </a:r>
            <a:r>
              <a:rPr lang="en-GB" sz="2700" b="1" dirty="0"/>
              <a:t>( D &amp; C )</a:t>
            </a:r>
            <a:r>
              <a:rPr lang="en-US" sz="3600" b="1" dirty="0"/>
              <a:t/>
            </a:r>
            <a:br>
              <a:rPr lang="en-US" sz="3600" b="1" dirty="0"/>
            </a:br>
            <a:r>
              <a:rPr lang="en-GB" sz="3200" b="1" dirty="0"/>
              <a:t> </a:t>
            </a:r>
            <a:endParaRPr lang="en-US" sz="3200" b="1" dirty="0"/>
          </a:p>
        </p:txBody>
      </p:sp>
      <p:sp>
        <p:nvSpPr>
          <p:cNvPr id="4" name="Right Arrow 3"/>
          <p:cNvSpPr/>
          <p:nvPr/>
        </p:nvSpPr>
        <p:spPr>
          <a:xfrm>
            <a:off x="357158" y="3571876"/>
            <a:ext cx="285752"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5" name="Right Arrow 4"/>
          <p:cNvSpPr/>
          <p:nvPr/>
        </p:nvSpPr>
        <p:spPr>
          <a:xfrm>
            <a:off x="357158" y="4071942"/>
            <a:ext cx="285752"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6" name="Right Arrow 5"/>
          <p:cNvSpPr/>
          <p:nvPr/>
        </p:nvSpPr>
        <p:spPr>
          <a:xfrm>
            <a:off x="357158" y="4500570"/>
            <a:ext cx="285752"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7" name="Right Arrow 6"/>
          <p:cNvSpPr/>
          <p:nvPr/>
        </p:nvSpPr>
        <p:spPr>
          <a:xfrm>
            <a:off x="357158" y="5000636"/>
            <a:ext cx="285752"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6376" y="5704591"/>
            <a:ext cx="1187625" cy="1136278"/>
          </a:xfrm>
          <a:prstGeom prst="rect">
            <a:avLst/>
          </a:prstGeom>
        </p:spPr>
      </p:pic>
      <p:pic>
        <p:nvPicPr>
          <p:cNvPr id="10"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484" y="5940549"/>
            <a:ext cx="686217" cy="566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descr="C:\Users\majid\Pictures\images2QFON8IK.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484" y="6492869"/>
            <a:ext cx="668591" cy="37147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123729" y="332656"/>
            <a:ext cx="3384376" cy="646331"/>
          </a:xfrm>
          <a:prstGeom prst="rect">
            <a:avLst/>
          </a:prstGeom>
          <a:noFill/>
        </p:spPr>
        <p:txBody>
          <a:bodyPr wrap="square" rtlCol="0">
            <a:spAutoFit/>
          </a:bodyPr>
          <a:lstStyle/>
          <a:p>
            <a:r>
              <a:rPr lang="en-US" sz="3600" b="1" dirty="0">
                <a:solidFill>
                  <a:srgbClr val="FF0000"/>
                </a:solidFill>
              </a:rPr>
              <a:t>DIAGNOSIS</a:t>
            </a:r>
          </a:p>
        </p:txBody>
      </p:sp>
      <p:sp>
        <p:nvSpPr>
          <p:cNvPr id="12" name="Rectangle 11"/>
          <p:cNvSpPr/>
          <p:nvPr/>
        </p:nvSpPr>
        <p:spPr>
          <a:xfrm>
            <a:off x="215900" y="181253"/>
            <a:ext cx="1008112" cy="461665"/>
          </a:xfrm>
          <a:prstGeom prst="rect">
            <a:avLst/>
          </a:prstGeom>
        </p:spPr>
        <p:txBody>
          <a:bodyPr wrap="square">
            <a:spAutoFit/>
          </a:bodyPr>
          <a:lstStyle/>
          <a:p>
            <a:r>
              <a:rPr lang="en-GB" sz="2400" b="1" u="sng" dirty="0">
                <a:solidFill>
                  <a:srgbClr val="FF0000"/>
                </a:solidFill>
              </a:rPr>
              <a:t>( LO 4)</a:t>
            </a:r>
            <a:endParaRPr lang="en-US" sz="2400" dirty="0"/>
          </a:p>
        </p:txBody>
      </p:sp>
      <p:sp>
        <p:nvSpPr>
          <p:cNvPr id="13" name="TextBox 12"/>
          <p:cNvSpPr txBox="1"/>
          <p:nvPr/>
        </p:nvSpPr>
        <p:spPr>
          <a:xfrm>
            <a:off x="4119227" y="6316160"/>
            <a:ext cx="638483" cy="461665"/>
          </a:xfrm>
          <a:prstGeom prst="rect">
            <a:avLst/>
          </a:prstGeom>
          <a:noFill/>
        </p:spPr>
        <p:txBody>
          <a:bodyPr wrap="square" rtlCol="0">
            <a:spAutoFit/>
          </a:bodyPr>
          <a:lstStyle/>
          <a:p>
            <a:r>
              <a:rPr lang="en-US" sz="2400" b="1" dirty="0">
                <a:solidFill>
                  <a:srgbClr val="FF0000"/>
                </a:solidFill>
              </a:rPr>
              <a:t>19</a:t>
            </a:r>
          </a:p>
        </p:txBody>
      </p:sp>
    </p:spTree>
  </p:cSld>
  <p:clrMapOvr>
    <a:masterClrMapping/>
  </p:clrMapOvr>
  <mc:AlternateContent xmlns:mc="http://schemas.openxmlformats.org/markup-compatibility/2006" xmlns:p14="http://schemas.microsoft.com/office/powerpoint/2010/main">
    <mc:Choice Requires="p14">
      <p:transition spd="slow" p14:dur="2000" advTm="32330"/>
    </mc:Choice>
    <mc:Fallback xmlns="">
      <p:transition spd="slow" advTm="3233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28596" y="1571612"/>
            <a:ext cx="8229600" cy="4525963"/>
          </a:xfrm>
        </p:spPr>
        <p:txBody>
          <a:bodyPr>
            <a:noAutofit/>
          </a:bodyPr>
          <a:lstStyle/>
          <a:p>
            <a:pPr marL="514350" indent="-514350" algn="just" rtl="0">
              <a:buFont typeface="+mj-lt"/>
              <a:buAutoNum type="arabicPeriod"/>
            </a:pPr>
            <a:r>
              <a:rPr lang="en-US" sz="2400" dirty="0">
                <a:cs typeface="+mj-cs"/>
              </a:rPr>
              <a:t>Define the terms that are used to describe common menstrual abnormalities </a:t>
            </a:r>
          </a:p>
          <a:p>
            <a:pPr marL="514350" indent="-514350" algn="just" rtl="0">
              <a:buFont typeface="+mj-lt"/>
              <a:buAutoNum type="arabicPeriod"/>
            </a:pPr>
            <a:r>
              <a:rPr lang="en-US" sz="2400" dirty="0">
                <a:cs typeface="+mj-cs"/>
              </a:rPr>
              <a:t>Describe the effect upon the menstrual cycle of </a:t>
            </a:r>
          </a:p>
          <a:p>
            <a:pPr marL="514350" indent="-514350" algn="just" rtl="0">
              <a:buNone/>
            </a:pPr>
            <a:r>
              <a:rPr lang="en-US" sz="2000" dirty="0">
                <a:cs typeface="+mj-cs"/>
              </a:rPr>
              <a:t>          -Changes in the hypothalamic control of </a:t>
            </a:r>
            <a:r>
              <a:rPr lang="en-US" sz="2000" dirty="0" err="1">
                <a:cs typeface="+mj-cs"/>
              </a:rPr>
              <a:t>GnRH</a:t>
            </a:r>
            <a:r>
              <a:rPr lang="en-US" sz="2000" dirty="0">
                <a:cs typeface="+mj-cs"/>
              </a:rPr>
              <a:t> secretion</a:t>
            </a:r>
          </a:p>
          <a:p>
            <a:pPr marL="514350" indent="-514350" algn="just" rtl="0">
              <a:buNone/>
            </a:pPr>
            <a:r>
              <a:rPr lang="en-US" sz="2000" dirty="0">
                <a:cs typeface="+mj-cs"/>
              </a:rPr>
              <a:t>          -Changes in anterior pituitary function </a:t>
            </a:r>
          </a:p>
          <a:p>
            <a:pPr marL="514350" indent="-514350" algn="just" rtl="0">
              <a:buNone/>
            </a:pPr>
            <a:r>
              <a:rPr lang="en-US" sz="2000" dirty="0">
                <a:cs typeface="+mj-cs"/>
              </a:rPr>
              <a:t>          -Changes in ovarian function  </a:t>
            </a:r>
          </a:p>
          <a:p>
            <a:pPr marL="514350" indent="-514350" algn="just" rtl="0">
              <a:buNone/>
            </a:pPr>
            <a:r>
              <a:rPr lang="en-US" sz="2000" dirty="0">
                <a:cs typeface="+mj-cs"/>
              </a:rPr>
              <a:t>          -Changes in uterine function </a:t>
            </a:r>
          </a:p>
          <a:p>
            <a:pPr marL="514350" indent="-514350" algn="just" rtl="0">
              <a:buNone/>
            </a:pPr>
            <a:r>
              <a:rPr lang="en-US" sz="2400" dirty="0">
                <a:cs typeface="+mj-cs"/>
              </a:rPr>
              <a:t>3.  Discriminate between primary and secondary </a:t>
            </a:r>
            <a:r>
              <a:rPr lang="en-US" sz="2400" dirty="0" err="1">
                <a:cs typeface="+mj-cs"/>
              </a:rPr>
              <a:t>amenorrhoea</a:t>
            </a:r>
            <a:r>
              <a:rPr lang="en-US" sz="2400" dirty="0">
                <a:cs typeface="+mj-cs"/>
              </a:rPr>
              <a:t> </a:t>
            </a:r>
          </a:p>
          <a:p>
            <a:pPr marL="514350" indent="-514350" algn="just" rtl="0">
              <a:buNone/>
            </a:pPr>
            <a:r>
              <a:rPr lang="en-US" sz="2400" dirty="0">
                <a:cs typeface="+mj-cs"/>
              </a:rPr>
              <a:t>4.  Identify common causes of </a:t>
            </a:r>
            <a:r>
              <a:rPr lang="en-US" sz="2400" dirty="0" err="1">
                <a:cs typeface="+mj-cs"/>
              </a:rPr>
              <a:t>menorrhagia</a:t>
            </a:r>
            <a:r>
              <a:rPr lang="en-US" sz="2400" dirty="0">
                <a:cs typeface="+mj-cs"/>
              </a:rPr>
              <a:t> </a:t>
            </a:r>
          </a:p>
          <a:p>
            <a:pPr marL="514350" indent="-514350" algn="just" rtl="0">
              <a:buNone/>
            </a:pPr>
            <a:r>
              <a:rPr lang="en-US" sz="2400" dirty="0">
                <a:cs typeface="+mj-cs"/>
              </a:rPr>
              <a:t>5. Identify common causes of painful periods </a:t>
            </a:r>
            <a:endParaRPr lang="ar-IQ" sz="2400" dirty="0">
              <a:cs typeface="+mj-cs"/>
            </a:endParaRPr>
          </a:p>
          <a:p>
            <a:pPr marL="514350" indent="-514350" algn="l" rtl="0">
              <a:buFont typeface="+mj-lt"/>
              <a:buAutoNum type="arabicPeriod"/>
            </a:pPr>
            <a:endParaRPr lang="ar-IQ" sz="2400" dirty="0"/>
          </a:p>
        </p:txBody>
      </p:sp>
      <p:sp>
        <p:nvSpPr>
          <p:cNvPr id="4" name="Title 3"/>
          <p:cNvSpPr>
            <a:spLocks noGrp="1"/>
          </p:cNvSpPr>
          <p:nvPr>
            <p:ph type="title"/>
          </p:nvPr>
        </p:nvSpPr>
        <p:spPr>
          <a:xfrm>
            <a:off x="-180528" y="55418"/>
            <a:ext cx="8229600" cy="1143000"/>
          </a:xfrm>
          <a:prstGeom prst="rect">
            <a:avLst/>
          </a:prstGeom>
        </p:spPr>
        <p:txBody>
          <a:bodyPr wrap="square">
            <a:spAutoFit/>
          </a:bodyPr>
          <a:lstStyle/>
          <a:p>
            <a:pPr algn="ctr"/>
            <a:endParaRPr lang="en-US" sz="3200" b="1" u="sng" dirty="0">
              <a:solidFill>
                <a:srgbClr val="FF0000"/>
              </a:solidFill>
              <a:latin typeface="Times New Roman" panose="02020603050405020304" pitchFamily="18" charset="0"/>
              <a:cs typeface="Times New Roman" panose="02020603050405020304" pitchFamily="18" charset="0"/>
            </a:endParaRPr>
          </a:p>
          <a:p>
            <a:pPr algn="ctr"/>
            <a:endParaRPr lang="en-US" sz="3200" b="1" u="sng" dirty="0">
              <a:solidFill>
                <a:srgbClr val="FF0000"/>
              </a:solidFill>
              <a:latin typeface="Times New Roman" panose="02020603050405020304" pitchFamily="18" charset="0"/>
              <a:cs typeface="Times New Roman" panose="02020603050405020304" pitchFamily="18" charset="0"/>
            </a:endParaRPr>
          </a:p>
          <a:p>
            <a:pPr algn="ctr"/>
            <a:r>
              <a:rPr lang="en-US" sz="3200" b="1" u="sng" dirty="0">
                <a:solidFill>
                  <a:srgbClr val="FF0000"/>
                </a:solidFill>
                <a:latin typeface="Times New Roman" panose="02020603050405020304" pitchFamily="18" charset="0"/>
                <a:cs typeface="Times New Roman" panose="02020603050405020304" pitchFamily="18" charset="0"/>
              </a:rPr>
              <a:t>Learning Objectives (LO)</a:t>
            </a:r>
          </a:p>
        </p:txBody>
      </p:sp>
      <p:sp>
        <p:nvSpPr>
          <p:cNvPr id="5" name="Subtitle 4"/>
          <p:cNvSpPr txBox="1">
            <a:spLocks/>
          </p:cNvSpPr>
          <p:nvPr/>
        </p:nvSpPr>
        <p:spPr>
          <a:xfrm>
            <a:off x="0" y="55418"/>
            <a:ext cx="4035111" cy="709285"/>
          </a:xfrm>
          <a:prstGeom prst="rect">
            <a:avLst/>
          </a:prstGeom>
          <a:solidFill>
            <a:schemeClr val="accent2"/>
          </a:solidFill>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400" dirty="0">
                <a:solidFill>
                  <a:srgbClr val="002060"/>
                </a:solidFill>
                <a:latin typeface="Berlin Sans FB Demi" panose="020E0802020502020306" pitchFamily="34" charset="0"/>
              </a:rPr>
              <a:t>University of </a:t>
            </a:r>
            <a:r>
              <a:rPr lang="en-US" sz="1400" dirty="0" err="1">
                <a:solidFill>
                  <a:srgbClr val="002060"/>
                </a:solidFill>
                <a:latin typeface="Berlin Sans FB Demi" panose="020E0802020502020306" pitchFamily="34" charset="0"/>
              </a:rPr>
              <a:t>Basrah</a:t>
            </a:r>
            <a:r>
              <a:rPr lang="en-US" sz="1400" dirty="0">
                <a:solidFill>
                  <a:srgbClr val="002060"/>
                </a:solidFill>
                <a:latin typeface="Berlin Sans FB Demi" panose="020E0802020502020306" pitchFamily="34" charset="0"/>
              </a:rPr>
              <a:t>                Al-</a:t>
            </a:r>
            <a:r>
              <a:rPr lang="en-US" sz="1400" dirty="0" err="1">
                <a:solidFill>
                  <a:srgbClr val="002060"/>
                </a:solidFill>
                <a:latin typeface="Berlin Sans FB Demi" panose="020E0802020502020306" pitchFamily="34" charset="0"/>
              </a:rPr>
              <a:t>zahraa</a:t>
            </a:r>
            <a:r>
              <a:rPr lang="en-US" sz="1400" dirty="0">
                <a:solidFill>
                  <a:srgbClr val="002060"/>
                </a:solidFill>
                <a:latin typeface="Berlin Sans FB Demi" panose="020E0802020502020306" pitchFamily="34" charset="0"/>
              </a:rPr>
              <a:t> medical college</a:t>
            </a:r>
          </a:p>
        </p:txBody>
      </p:sp>
      <p:sp>
        <p:nvSpPr>
          <p:cNvPr id="6" name="Subtitle 4"/>
          <p:cNvSpPr txBox="1">
            <a:spLocks/>
          </p:cNvSpPr>
          <p:nvPr/>
        </p:nvSpPr>
        <p:spPr>
          <a:xfrm>
            <a:off x="5255526" y="-10405"/>
            <a:ext cx="3886200" cy="821593"/>
          </a:xfrm>
          <a:prstGeom prst="rect">
            <a:avLst/>
          </a:prstGeom>
          <a:solidFill>
            <a:schemeClr val="accent2"/>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400" dirty="0">
                <a:solidFill>
                  <a:srgbClr val="002060"/>
                </a:solidFill>
                <a:latin typeface="Berlin Sans FB Demi" panose="020E0802020502020306" pitchFamily="34" charset="0"/>
              </a:rPr>
              <a:t>Ministry of higher Education                                     and Scientific Research</a:t>
            </a:r>
          </a:p>
        </p:txBody>
      </p:sp>
      <p:pic>
        <p:nvPicPr>
          <p:cNvPr id="7" name="Picture 6"/>
          <p:cNvPicPr>
            <a:picLocks noChangeAspect="1"/>
          </p:cNvPicPr>
          <p:nvPr/>
        </p:nvPicPr>
        <p:blipFill rotWithShape="1">
          <a:blip r:embed="rId2"/>
          <a:srcRect l="-881" t="12327" r="881" b="13098"/>
          <a:stretch/>
        </p:blipFill>
        <p:spPr>
          <a:xfrm>
            <a:off x="4035112" y="-4057"/>
            <a:ext cx="1220414" cy="945139"/>
          </a:xfrm>
          <a:prstGeom prst="rect">
            <a:avLst/>
          </a:prstGeom>
        </p:spPr>
      </p:pic>
      <p:sp>
        <p:nvSpPr>
          <p:cNvPr id="8" name="Rectangle 7"/>
          <p:cNvSpPr/>
          <p:nvPr/>
        </p:nvSpPr>
        <p:spPr>
          <a:xfrm>
            <a:off x="12612" y="6097574"/>
            <a:ext cx="9144000" cy="760425"/>
          </a:xfrm>
          <a:prstGeom prst="rect">
            <a:avLst/>
          </a:prstGeom>
          <a:solidFill>
            <a:schemeClr val="accent2"/>
          </a:soli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solidFill>
                <a:prstClr val="black"/>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4086" y="5794745"/>
            <a:ext cx="962526" cy="1063255"/>
          </a:xfrm>
          <a:prstGeom prst="rect">
            <a:avLst/>
          </a:prstGeom>
        </p:spPr>
      </p:pic>
      <p:pic>
        <p:nvPicPr>
          <p:cNvPr id="10"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72" y="5917866"/>
            <a:ext cx="686217" cy="566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descr="C:\Users\majid\Pictures\images2QFON8IK.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484" y="6492869"/>
            <a:ext cx="668591" cy="3714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advTm="1063"/>
    </mc:Choice>
    <mc:Fallback xmlns="">
      <p:transition spd="slow" advTm="1063"/>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82003" y="-37756"/>
            <a:ext cx="8229600" cy="1143000"/>
          </a:xfrm>
        </p:spPr>
        <p:txBody>
          <a:bodyPr>
            <a:normAutofit fontScale="90000"/>
          </a:bodyPr>
          <a:lstStyle/>
          <a:p>
            <a:pPr algn="l" rtl="0"/>
            <a:r>
              <a:rPr lang="en-US" dirty="0">
                <a:solidFill>
                  <a:srgbClr val="FF0000"/>
                </a:solidFill>
              </a:rPr>
              <a:t>(LO 5) </a:t>
            </a:r>
            <a:br>
              <a:rPr lang="en-US" dirty="0">
                <a:solidFill>
                  <a:srgbClr val="FF0000"/>
                </a:solidFill>
              </a:rPr>
            </a:br>
            <a:r>
              <a:rPr lang="en-US" dirty="0">
                <a:solidFill>
                  <a:srgbClr val="FF0000"/>
                </a:solidFill>
              </a:rPr>
              <a:t>Dysmenorrhea (painful periods)</a:t>
            </a:r>
            <a:endParaRPr lang="ar-IQ" dirty="0">
              <a:solidFill>
                <a:srgbClr val="FF0000"/>
              </a:solidFill>
            </a:endParaRPr>
          </a:p>
        </p:txBody>
      </p:sp>
      <p:sp>
        <p:nvSpPr>
          <p:cNvPr id="3" name="عنصر نائب للمحتوى 2"/>
          <p:cNvSpPr>
            <a:spLocks noGrp="1"/>
          </p:cNvSpPr>
          <p:nvPr>
            <p:ph idx="1"/>
          </p:nvPr>
        </p:nvSpPr>
        <p:spPr>
          <a:xfrm>
            <a:off x="320588" y="1105244"/>
            <a:ext cx="8229600" cy="4911741"/>
          </a:xfrm>
        </p:spPr>
        <p:txBody>
          <a:bodyPr>
            <a:normAutofit lnSpcReduction="10000"/>
          </a:bodyPr>
          <a:lstStyle/>
          <a:p>
            <a:pPr algn="l" rtl="0">
              <a:buNone/>
            </a:pPr>
            <a:r>
              <a:rPr lang="en-US" sz="3100" dirty="0"/>
              <a:t>   - It is experienced by 45–95 % of women of reproductive age. </a:t>
            </a:r>
          </a:p>
          <a:p>
            <a:pPr algn="l" rtl="0">
              <a:buNone/>
            </a:pPr>
            <a:r>
              <a:rPr lang="en-US" sz="3100" dirty="0"/>
              <a:t>    -There may not be identifiable pelvic pathology.</a:t>
            </a:r>
          </a:p>
          <a:p>
            <a:pPr algn="l" rtl="0">
              <a:buNone/>
            </a:pPr>
            <a:r>
              <a:rPr lang="en-US" sz="3100" dirty="0"/>
              <a:t>    - It improves after childbirth, &amp; it also appears to decline with increasing age.</a:t>
            </a:r>
          </a:p>
          <a:p>
            <a:pPr algn="l" rtl="0">
              <a:buNone/>
            </a:pPr>
            <a:r>
              <a:rPr lang="en-US" sz="3500" dirty="0" err="1"/>
              <a:t>Aetiology</a:t>
            </a:r>
            <a:r>
              <a:rPr lang="en-US" sz="3500" dirty="0"/>
              <a:t> includes:</a:t>
            </a:r>
          </a:p>
          <a:p>
            <a:pPr algn="l" rtl="0">
              <a:buNone/>
            </a:pPr>
            <a:r>
              <a:rPr lang="en-US" sz="3500" dirty="0"/>
              <a:t>• endometriosis and </a:t>
            </a:r>
            <a:r>
              <a:rPr lang="en-US" sz="3500" dirty="0" err="1"/>
              <a:t>adenomyosis</a:t>
            </a:r>
            <a:r>
              <a:rPr lang="en-US" sz="3500" dirty="0"/>
              <a:t>;</a:t>
            </a:r>
          </a:p>
          <a:p>
            <a:pPr algn="l" rtl="0">
              <a:buNone/>
            </a:pPr>
            <a:r>
              <a:rPr lang="en-US" sz="3500" dirty="0"/>
              <a:t>• pelvic inflammatory disease;</a:t>
            </a:r>
          </a:p>
          <a:p>
            <a:pPr algn="l" rtl="0">
              <a:buNone/>
            </a:pPr>
            <a:r>
              <a:rPr lang="en-US" sz="3500" dirty="0"/>
              <a:t>• cervical </a:t>
            </a:r>
            <a:r>
              <a:rPr lang="en-US" sz="3500" dirty="0" err="1"/>
              <a:t>stenosis</a:t>
            </a:r>
            <a:r>
              <a:rPr lang="en-US" sz="3500" dirty="0"/>
              <a:t> and </a:t>
            </a:r>
            <a:r>
              <a:rPr lang="en-US" sz="3500" dirty="0" err="1"/>
              <a:t>haematometra</a:t>
            </a:r>
            <a:r>
              <a:rPr lang="en-US" sz="3500" dirty="0"/>
              <a:t> (rare).</a:t>
            </a:r>
            <a:endParaRPr lang="ar-IQ" sz="3500" b="1" u="sng"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6376" y="5704591"/>
            <a:ext cx="1187625" cy="1136278"/>
          </a:xfrm>
          <a:prstGeom prst="rect">
            <a:avLst/>
          </a:prstGeom>
        </p:spPr>
      </p:pic>
      <p:sp>
        <p:nvSpPr>
          <p:cNvPr id="6" name="TextBox 5"/>
          <p:cNvSpPr txBox="1"/>
          <p:nvPr/>
        </p:nvSpPr>
        <p:spPr>
          <a:xfrm>
            <a:off x="3645278" y="6337300"/>
            <a:ext cx="986408" cy="523220"/>
          </a:xfrm>
          <a:prstGeom prst="rect">
            <a:avLst/>
          </a:prstGeom>
          <a:noFill/>
        </p:spPr>
        <p:txBody>
          <a:bodyPr wrap="square" rtlCol="0">
            <a:spAutoFit/>
          </a:bodyPr>
          <a:lstStyle/>
          <a:p>
            <a:r>
              <a:rPr lang="en-US" sz="2800" b="1" dirty="0">
                <a:solidFill>
                  <a:srgbClr val="FF0000"/>
                </a:solidFill>
              </a:rPr>
              <a:t>20</a:t>
            </a:r>
          </a:p>
        </p:txBody>
      </p:sp>
      <p:pic>
        <p:nvPicPr>
          <p:cNvPr id="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484" y="5940549"/>
            <a:ext cx="686217" cy="566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descr="C:\Users\majid\Pictures\images2QFON8IK.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484" y="6492869"/>
            <a:ext cx="668591" cy="3714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advTm="34040"/>
    </mc:Choice>
    <mc:Fallback xmlns="">
      <p:transition spd="slow" advTm="3404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a:srcRect/>
          <a:stretch>
            <a:fillRect/>
          </a:stretch>
        </p:blipFill>
        <p:spPr bwMode="auto">
          <a:xfrm>
            <a:off x="6143636" y="3000372"/>
            <a:ext cx="2779570" cy="3714752"/>
          </a:xfrm>
          <a:prstGeom prst="rect">
            <a:avLst/>
          </a:prstGeom>
          <a:noFill/>
          <a:ln w="9525">
            <a:noFill/>
            <a:miter lim="800000"/>
            <a:headEnd/>
            <a:tailEnd/>
          </a:ln>
          <a:effectLst/>
        </p:spPr>
      </p:pic>
      <p:pic>
        <p:nvPicPr>
          <p:cNvPr id="41987" name="Picture 3"/>
          <p:cNvPicPr>
            <a:picLocks noChangeAspect="1" noChangeArrowheads="1"/>
          </p:cNvPicPr>
          <p:nvPr/>
        </p:nvPicPr>
        <p:blipFill>
          <a:blip r:embed="rId2"/>
          <a:srcRect/>
          <a:stretch>
            <a:fillRect/>
          </a:stretch>
        </p:blipFill>
        <p:spPr bwMode="auto">
          <a:xfrm>
            <a:off x="0" y="-24727"/>
            <a:ext cx="1519209" cy="2030345"/>
          </a:xfrm>
          <a:prstGeom prst="rect">
            <a:avLst/>
          </a:prstGeom>
          <a:noFill/>
          <a:ln w="9525">
            <a:noFill/>
            <a:miter lim="800000"/>
            <a:headEnd/>
            <a:tailEnd/>
          </a:ln>
          <a:effectLst/>
        </p:spPr>
      </p:pic>
      <p:pic>
        <p:nvPicPr>
          <p:cNvPr id="41988" name="Picture 4"/>
          <p:cNvPicPr>
            <a:picLocks noChangeAspect="1" noChangeArrowheads="1"/>
          </p:cNvPicPr>
          <p:nvPr/>
        </p:nvPicPr>
        <p:blipFill>
          <a:blip r:embed="rId3"/>
          <a:srcRect/>
          <a:stretch>
            <a:fillRect/>
          </a:stretch>
        </p:blipFill>
        <p:spPr bwMode="auto">
          <a:xfrm>
            <a:off x="513583" y="2357430"/>
            <a:ext cx="5173096" cy="4000528"/>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2000" advTm="3240"/>
    </mc:Choice>
    <mc:Fallback xmlns="">
      <p:transition spd="slow" advTm="324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596" y="357166"/>
            <a:ext cx="8229600" cy="1143000"/>
          </a:xfrm>
        </p:spPr>
        <p:txBody>
          <a:bodyPr>
            <a:normAutofit fontScale="90000"/>
          </a:bodyPr>
          <a:lstStyle/>
          <a:p>
            <a:pPr marL="514350" indent="-514350" algn="l" rtl="0"/>
            <a:r>
              <a:rPr lang="en-US" sz="2800" b="1" dirty="0">
                <a:solidFill>
                  <a:srgbClr val="FF0000"/>
                </a:solidFill>
              </a:rPr>
              <a:t>(</a:t>
            </a:r>
            <a:r>
              <a:rPr lang="en-US" sz="3600" b="1" dirty="0">
                <a:solidFill>
                  <a:srgbClr val="FF0000"/>
                </a:solidFill>
              </a:rPr>
              <a:t>LO 1</a:t>
            </a:r>
            <a:r>
              <a:rPr lang="en-US" sz="2800" b="1" dirty="0">
                <a:solidFill>
                  <a:srgbClr val="FF0000"/>
                </a:solidFill>
              </a:rPr>
              <a:t>) </a:t>
            </a:r>
            <a:br>
              <a:rPr lang="en-US" sz="2800" b="1" dirty="0">
                <a:solidFill>
                  <a:srgbClr val="FF0000"/>
                </a:solidFill>
              </a:rPr>
            </a:br>
            <a:r>
              <a:rPr lang="en-US" sz="2800" b="1" dirty="0">
                <a:solidFill>
                  <a:srgbClr val="FF0000"/>
                </a:solidFill>
              </a:rPr>
              <a:t>Define the terms that are used to describe common menstrual abnormalities </a:t>
            </a:r>
          </a:p>
        </p:txBody>
      </p:sp>
      <p:sp>
        <p:nvSpPr>
          <p:cNvPr id="3" name="عنصر نائب للمحتوى 2"/>
          <p:cNvSpPr>
            <a:spLocks noGrp="1"/>
          </p:cNvSpPr>
          <p:nvPr>
            <p:ph idx="1"/>
          </p:nvPr>
        </p:nvSpPr>
        <p:spPr/>
        <p:txBody>
          <a:bodyPr>
            <a:normAutofit fontScale="85000" lnSpcReduction="20000"/>
          </a:bodyPr>
          <a:lstStyle/>
          <a:p>
            <a:pPr algn="l" rtl="0"/>
            <a:r>
              <a:rPr lang="en-US" b="1" u="sng" dirty="0" err="1">
                <a:solidFill>
                  <a:srgbClr val="5134BC"/>
                </a:solidFill>
              </a:rPr>
              <a:t>Menorrhagia</a:t>
            </a:r>
            <a:r>
              <a:rPr lang="en-US" dirty="0">
                <a:solidFill>
                  <a:srgbClr val="5134BC"/>
                </a:solidFill>
              </a:rPr>
              <a:t>:</a:t>
            </a:r>
            <a:r>
              <a:rPr lang="en-US" dirty="0">
                <a:solidFill>
                  <a:srgbClr val="00B0F0"/>
                </a:solidFill>
              </a:rPr>
              <a:t>  </a:t>
            </a:r>
            <a:r>
              <a:rPr lang="en-US" dirty="0"/>
              <a:t>excessive (&gt;80 ml) &amp; /or prolonged bleeding at regular intervals.</a:t>
            </a:r>
          </a:p>
          <a:p>
            <a:pPr algn="l" rtl="0"/>
            <a:r>
              <a:rPr lang="en-US" b="1" u="sng" dirty="0" err="1">
                <a:solidFill>
                  <a:srgbClr val="5134BC"/>
                </a:solidFill>
              </a:rPr>
              <a:t>Metrorrhagia</a:t>
            </a:r>
            <a:r>
              <a:rPr lang="en-US" b="1" u="sng" dirty="0">
                <a:solidFill>
                  <a:srgbClr val="5134BC"/>
                </a:solidFill>
              </a:rPr>
              <a:t>:</a:t>
            </a:r>
            <a:r>
              <a:rPr lang="en-US" dirty="0">
                <a:solidFill>
                  <a:srgbClr val="5134BC"/>
                </a:solidFill>
              </a:rPr>
              <a:t> </a:t>
            </a:r>
            <a:r>
              <a:rPr lang="en-US" dirty="0"/>
              <a:t>irregular menstrual bleeding.</a:t>
            </a:r>
          </a:p>
          <a:p>
            <a:pPr algn="l" rtl="0"/>
            <a:r>
              <a:rPr lang="en-US" b="1" u="sng" dirty="0" err="1">
                <a:solidFill>
                  <a:srgbClr val="5134BC"/>
                </a:solidFill>
              </a:rPr>
              <a:t>Menometrorrhagia</a:t>
            </a:r>
            <a:r>
              <a:rPr lang="en-US" dirty="0"/>
              <a:t>: excessive, prolonged &amp; irregular bleeding.</a:t>
            </a:r>
          </a:p>
          <a:p>
            <a:pPr algn="l" rtl="0"/>
            <a:r>
              <a:rPr lang="en-US" b="1" u="sng" dirty="0" err="1">
                <a:solidFill>
                  <a:srgbClr val="5134BC"/>
                </a:solidFill>
              </a:rPr>
              <a:t>Intermenstrual</a:t>
            </a:r>
            <a:r>
              <a:rPr lang="en-US" b="1" u="sng" dirty="0">
                <a:solidFill>
                  <a:srgbClr val="5134BC"/>
                </a:solidFill>
              </a:rPr>
              <a:t> bleeding</a:t>
            </a:r>
            <a:r>
              <a:rPr lang="en-US" dirty="0">
                <a:solidFill>
                  <a:srgbClr val="5134BC"/>
                </a:solidFill>
              </a:rPr>
              <a:t>: </a:t>
            </a:r>
            <a:r>
              <a:rPr lang="en-US" dirty="0"/>
              <a:t>bleeding between normal menstrual periods.</a:t>
            </a:r>
          </a:p>
          <a:p>
            <a:pPr algn="l" rtl="0"/>
            <a:r>
              <a:rPr lang="en-US" b="1" u="sng" dirty="0" err="1">
                <a:solidFill>
                  <a:srgbClr val="5134BC"/>
                </a:solidFill>
              </a:rPr>
              <a:t>Polymenorrhoea</a:t>
            </a:r>
            <a:r>
              <a:rPr lang="en-US" dirty="0">
                <a:solidFill>
                  <a:srgbClr val="5134BC"/>
                </a:solidFill>
              </a:rPr>
              <a:t>:  </a:t>
            </a:r>
            <a:r>
              <a:rPr lang="en-US" dirty="0"/>
              <a:t>frequent menses occurring at &lt; 21 days interval.</a:t>
            </a:r>
          </a:p>
          <a:p>
            <a:pPr algn="l" rtl="0"/>
            <a:r>
              <a:rPr lang="en-US" b="1" u="sng" dirty="0" err="1">
                <a:solidFill>
                  <a:srgbClr val="5134BC"/>
                </a:solidFill>
              </a:rPr>
              <a:t>Oligomenorrhoea</a:t>
            </a:r>
            <a:r>
              <a:rPr lang="en-US" dirty="0">
                <a:solidFill>
                  <a:srgbClr val="5134BC"/>
                </a:solidFill>
              </a:rPr>
              <a:t> </a:t>
            </a:r>
            <a:r>
              <a:rPr lang="en-US" dirty="0"/>
              <a:t>: infrequent menses occurring at &gt; 35 days interval.</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94086" y="5794745"/>
            <a:ext cx="962526" cy="1063255"/>
          </a:xfrm>
          <a:prstGeom prst="rect">
            <a:avLst/>
          </a:prstGeom>
        </p:spPr>
      </p:pic>
      <p:sp>
        <p:nvSpPr>
          <p:cNvPr id="5" name="TextBox 4"/>
          <p:cNvSpPr txBox="1"/>
          <p:nvPr/>
        </p:nvSpPr>
        <p:spPr>
          <a:xfrm>
            <a:off x="3563888" y="6306416"/>
            <a:ext cx="288032" cy="461665"/>
          </a:xfrm>
          <a:prstGeom prst="rect">
            <a:avLst/>
          </a:prstGeom>
          <a:noFill/>
        </p:spPr>
        <p:txBody>
          <a:bodyPr wrap="square" rtlCol="0">
            <a:spAutoFit/>
          </a:bodyPr>
          <a:lstStyle/>
          <a:p>
            <a:pPr algn="l"/>
            <a:r>
              <a:rPr lang="en-US" sz="2400" b="1" dirty="0">
                <a:solidFill>
                  <a:srgbClr val="FF0000"/>
                </a:solidFill>
              </a:rPr>
              <a:t>3</a:t>
            </a:r>
          </a:p>
        </p:txBody>
      </p:sp>
      <p:pic>
        <p:nvPicPr>
          <p:cNvPr id="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72" y="5917866"/>
            <a:ext cx="686217" cy="566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000" advTm="49"/>
    </mc:Choice>
    <mc:Fallback xmlns="">
      <p:transition spd="slow" advTm="49"/>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7504" y="276598"/>
            <a:ext cx="8568952" cy="5834149"/>
          </a:xfrm>
        </p:spPr>
        <p:txBody>
          <a:bodyPr>
            <a:noAutofit/>
          </a:bodyPr>
          <a:lstStyle/>
          <a:p>
            <a:pPr algn="l" rtl="0">
              <a:buNone/>
            </a:pPr>
            <a:r>
              <a:rPr lang="en-US" sz="2000" dirty="0"/>
              <a:t/>
            </a:r>
            <a:br>
              <a:rPr lang="en-US" sz="2000" dirty="0"/>
            </a:br>
            <a:r>
              <a:rPr lang="en-US" sz="2400" b="1" u="sng" dirty="0">
                <a:solidFill>
                  <a:srgbClr val="5134BC"/>
                </a:solidFill>
              </a:rPr>
              <a:t>Postmenopausal bleeding</a:t>
            </a:r>
            <a:r>
              <a:rPr lang="en-US" sz="2400" dirty="0"/>
              <a:t>: bleeding that occurs &gt; 1 yr after menopause, or at irregular intervals while on HRT. </a:t>
            </a:r>
          </a:p>
          <a:p>
            <a:pPr algn="l" rtl="0"/>
            <a:r>
              <a:rPr lang="en-GB" sz="2400" b="1" u="sng" dirty="0">
                <a:solidFill>
                  <a:srgbClr val="5134BC"/>
                </a:solidFill>
              </a:rPr>
              <a:t>Dysmenorrhoea </a:t>
            </a:r>
            <a:r>
              <a:rPr lang="en-GB" sz="2400" dirty="0"/>
              <a:t>– Painful menstruation </a:t>
            </a:r>
          </a:p>
          <a:p>
            <a:pPr algn="l" rtl="0"/>
            <a:r>
              <a:rPr lang="en-GB" sz="2400" b="1" u="sng" dirty="0">
                <a:solidFill>
                  <a:srgbClr val="5134BC"/>
                </a:solidFill>
              </a:rPr>
              <a:t>  </a:t>
            </a:r>
            <a:r>
              <a:rPr lang="en-GB" sz="2400" b="1" u="sng" dirty="0" err="1">
                <a:solidFill>
                  <a:srgbClr val="5134BC"/>
                </a:solidFill>
              </a:rPr>
              <a:t>Cryptomenorrhoea</a:t>
            </a:r>
            <a:r>
              <a:rPr lang="en-GB" sz="2400" dirty="0"/>
              <a:t> – menstruation occurs but not visible due to obstruction in outflow tract</a:t>
            </a:r>
            <a:br>
              <a:rPr lang="en-GB" sz="2400" dirty="0"/>
            </a:br>
            <a:r>
              <a:rPr lang="en-GB" sz="2400" b="1" u="sng" dirty="0">
                <a:solidFill>
                  <a:srgbClr val="5134BC"/>
                </a:solidFill>
              </a:rPr>
              <a:t>Dysfunctional Uterine Bleeding(DUB)</a:t>
            </a:r>
            <a:r>
              <a:rPr lang="en-GB" sz="2400" u="sng" dirty="0">
                <a:solidFill>
                  <a:srgbClr val="5134BC"/>
                </a:solidFill>
              </a:rPr>
              <a:t> </a:t>
            </a:r>
            <a:r>
              <a:rPr lang="en-GB" sz="2400" dirty="0"/>
              <a:t>– Abnormal bleeding,</a:t>
            </a:r>
            <a:br>
              <a:rPr lang="en-GB" sz="2400" dirty="0"/>
            </a:br>
            <a:r>
              <a:rPr lang="en-GB" sz="2400" dirty="0"/>
              <a:t>    no obvious organic cause.</a:t>
            </a:r>
            <a:br>
              <a:rPr lang="en-GB" sz="2400" dirty="0"/>
            </a:br>
            <a:r>
              <a:rPr lang="en-GB" sz="2400" b="1" u="sng" dirty="0">
                <a:solidFill>
                  <a:srgbClr val="5134BC"/>
                </a:solidFill>
              </a:rPr>
              <a:t> Amenorrhoea</a:t>
            </a:r>
            <a:r>
              <a:rPr lang="en-GB" sz="2400" dirty="0"/>
              <a:t>– Absence of periods for </a:t>
            </a:r>
            <a:r>
              <a:rPr lang="en-GB" sz="2400" b="1" dirty="0"/>
              <a:t>at least 6 </a:t>
            </a:r>
            <a:r>
              <a:rPr lang="ar-IQ" sz="2400" b="1" dirty="0"/>
              <a:t> </a:t>
            </a:r>
            <a:r>
              <a:rPr lang="en-US" sz="2400" b="1" dirty="0"/>
              <a:t>months</a:t>
            </a:r>
          </a:p>
          <a:p>
            <a:pPr algn="l" rtl="0">
              <a:buNone/>
            </a:pPr>
            <a:r>
              <a:rPr lang="en-US" sz="2400" dirty="0"/>
              <a:t/>
            </a:r>
            <a:br>
              <a:rPr lang="en-US" sz="2400" dirty="0"/>
            </a:br>
            <a:r>
              <a:rPr lang="en-GB" sz="2400" b="1" u="sng" dirty="0" err="1">
                <a:solidFill>
                  <a:srgbClr val="5134BC"/>
                </a:solidFill>
              </a:rPr>
              <a:t>Anovulatory</a:t>
            </a:r>
            <a:r>
              <a:rPr lang="en-GB" sz="2400" b="1" u="sng" dirty="0">
                <a:solidFill>
                  <a:srgbClr val="5134BC"/>
                </a:solidFill>
              </a:rPr>
              <a:t> Cycles</a:t>
            </a:r>
            <a:r>
              <a:rPr lang="en-GB" sz="2400" u="sng" dirty="0">
                <a:solidFill>
                  <a:srgbClr val="5134BC"/>
                </a:solidFill>
              </a:rPr>
              <a:t> </a:t>
            </a:r>
            <a:r>
              <a:rPr lang="en-GB" sz="2400" dirty="0"/>
              <a:t>– No ovulation/   </a:t>
            </a:r>
            <a:r>
              <a:rPr lang="en-GB" sz="2400" dirty="0" err="1"/>
              <a:t>Oligo</a:t>
            </a:r>
            <a:r>
              <a:rPr lang="en-GB" sz="2400" dirty="0"/>
              <a:t>/Amenorrhoea +/- Menorrhagia</a:t>
            </a:r>
            <a:r>
              <a:rPr lang="en-US" sz="2400" dirty="0">
                <a:solidFill>
                  <a:srgbClr val="5134BC"/>
                </a:solidFill>
              </a:rPr>
              <a:t/>
            </a:r>
            <a:br>
              <a:rPr lang="en-US" sz="2400" dirty="0">
                <a:solidFill>
                  <a:srgbClr val="5134BC"/>
                </a:solidFill>
              </a:rPr>
            </a:br>
            <a:r>
              <a:rPr lang="en-GB" sz="2400" b="1" u="sng" dirty="0" err="1">
                <a:solidFill>
                  <a:srgbClr val="5134BC"/>
                </a:solidFill>
              </a:rPr>
              <a:t>Ovulatory</a:t>
            </a:r>
            <a:r>
              <a:rPr lang="en-GB" sz="2400" b="1" u="sng" dirty="0">
                <a:solidFill>
                  <a:srgbClr val="5134BC"/>
                </a:solidFill>
              </a:rPr>
              <a:t> Cycles</a:t>
            </a:r>
            <a:r>
              <a:rPr lang="en-GB" sz="2400" u="sng" dirty="0">
                <a:solidFill>
                  <a:srgbClr val="5134BC"/>
                </a:solidFill>
              </a:rPr>
              <a:t> </a:t>
            </a:r>
            <a:r>
              <a:rPr lang="en-GB" sz="2400" dirty="0"/>
              <a:t>– usually regular menstrual cycles +/- </a:t>
            </a:r>
            <a:r>
              <a:rPr lang="en-GB" sz="2400" dirty="0" err="1"/>
              <a:t>Menorrhagia</a:t>
            </a:r>
            <a:r>
              <a:rPr lang="en-GB" sz="2400" dirty="0"/>
              <a:t/>
            </a:r>
            <a:br>
              <a:rPr lang="en-GB" sz="2400" dirty="0"/>
            </a:br>
            <a:r>
              <a:rPr lang="en-GB" sz="2400" dirty="0"/>
              <a:t>+    </a:t>
            </a:r>
            <a:r>
              <a:rPr lang="en-GB" sz="2400" dirty="0" err="1"/>
              <a:t>dysmenorrhea</a:t>
            </a:r>
            <a:r>
              <a:rPr lang="en-GB" sz="2400" dirty="0"/>
              <a:t>/</a:t>
            </a:r>
            <a:r>
              <a:rPr lang="en-GB" sz="2400" dirty="0" err="1"/>
              <a:t>mastalgia</a:t>
            </a:r>
            <a:r>
              <a:rPr lang="en-GB" sz="2400" dirty="0"/>
              <a:t> (sore breasts)</a:t>
            </a:r>
          </a:p>
          <a:p>
            <a:pPr algn="l" rtl="0">
              <a:buNone/>
            </a:pPr>
            <a:r>
              <a:rPr lang="en-GB" sz="2000" dirty="0"/>
              <a:t> </a:t>
            </a:r>
            <a:r>
              <a:rPr lang="en-US" sz="2000" dirty="0"/>
              <a:t/>
            </a:r>
            <a:br>
              <a:rPr lang="en-US" sz="2000" dirty="0"/>
            </a:br>
            <a:endParaRPr lang="ar-IQ" sz="2000" b="1" dirty="0"/>
          </a:p>
          <a:p>
            <a:pPr algn="l" rtl="0">
              <a:buNone/>
            </a:pPr>
            <a:r>
              <a:rPr lang="ar-IQ" sz="2000" b="1" dirty="0"/>
              <a:t/>
            </a:r>
            <a:br>
              <a:rPr lang="ar-IQ" sz="2000" b="1" dirty="0"/>
            </a:br>
            <a:r>
              <a:rPr lang="en-GB" sz="2000" dirty="0"/>
              <a:t/>
            </a:r>
            <a:br>
              <a:rPr lang="en-GB" sz="2000" dirty="0"/>
            </a:br>
            <a:r>
              <a:rPr lang="en-GB" sz="2000" dirty="0"/>
              <a:t>   </a:t>
            </a:r>
            <a:endParaRPr lang="en-US" sz="2000" dirty="0"/>
          </a:p>
          <a:p>
            <a:pPr algn="l" rtl="0"/>
            <a:endParaRPr lang="en-US" sz="2000" dirty="0"/>
          </a:p>
          <a:p>
            <a:pPr algn="l" rtl="0"/>
            <a:endParaRPr lang="ar-IQ"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0392" y="5670735"/>
            <a:ext cx="962526" cy="1063255"/>
          </a:xfrm>
          <a:prstGeom prst="rect">
            <a:avLst/>
          </a:prstGeom>
        </p:spPr>
      </p:pic>
      <p:sp>
        <p:nvSpPr>
          <p:cNvPr id="2" name="Rectangle 1"/>
          <p:cNvSpPr/>
          <p:nvPr/>
        </p:nvSpPr>
        <p:spPr>
          <a:xfrm>
            <a:off x="251520" y="14988"/>
            <a:ext cx="1631108" cy="523220"/>
          </a:xfrm>
          <a:prstGeom prst="rect">
            <a:avLst/>
          </a:prstGeom>
        </p:spPr>
        <p:txBody>
          <a:bodyPr wrap="square">
            <a:spAutoFit/>
          </a:bodyPr>
          <a:lstStyle/>
          <a:p>
            <a:r>
              <a:rPr lang="en-US" sz="2800" b="1" dirty="0">
                <a:solidFill>
                  <a:srgbClr val="FF0000"/>
                </a:solidFill>
              </a:rPr>
              <a:t>(LO 1) </a:t>
            </a:r>
            <a:endParaRPr lang="en-US" sz="2800" dirty="0"/>
          </a:p>
        </p:txBody>
      </p:sp>
      <p:pic>
        <p:nvPicPr>
          <p:cNvPr id="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30" y="5926997"/>
            <a:ext cx="686217" cy="566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descr="C:\Users\majid\Pictures\images2QFON8IK.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484" y="6492869"/>
            <a:ext cx="668591" cy="37147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974728" y="6308203"/>
            <a:ext cx="432005" cy="461665"/>
          </a:xfrm>
          <a:prstGeom prst="rect">
            <a:avLst/>
          </a:prstGeom>
          <a:noFill/>
        </p:spPr>
        <p:txBody>
          <a:bodyPr wrap="square" rtlCol="0">
            <a:spAutoFit/>
          </a:bodyPr>
          <a:lstStyle/>
          <a:p>
            <a:r>
              <a:rPr lang="en-US" sz="2400" b="1" dirty="0">
                <a:solidFill>
                  <a:srgbClr val="FF0000"/>
                </a:solidFill>
              </a:rPr>
              <a:t>4</a:t>
            </a:r>
          </a:p>
        </p:txBody>
      </p:sp>
    </p:spTree>
  </p:cSld>
  <p:clrMapOvr>
    <a:masterClrMapping/>
  </p:clrMapOvr>
  <mc:AlternateContent xmlns:mc="http://schemas.openxmlformats.org/markup-compatibility/2006" xmlns:p14="http://schemas.microsoft.com/office/powerpoint/2010/main">
    <mc:Choice Requires="p14">
      <p:transition spd="slow" p14:dur="2000" advTm="52239"/>
    </mc:Choice>
    <mc:Fallback xmlns="">
      <p:transition spd="slow" advTm="52239"/>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62897"/>
            <a:ext cx="8604448" cy="1219723"/>
          </a:xfrm>
        </p:spPr>
        <p:txBody>
          <a:bodyPr>
            <a:noAutofit/>
          </a:bodyPr>
          <a:lstStyle/>
          <a:p>
            <a:pPr marL="514350" indent="-514350" algn="l" rtl="0"/>
            <a:r>
              <a:rPr lang="en-US" sz="2000" b="1" dirty="0">
                <a:solidFill>
                  <a:srgbClr val="B868B2"/>
                </a:solidFill>
              </a:rPr>
              <a:t>Describe the effect upon the menstrual cycle of</a:t>
            </a:r>
            <a:br>
              <a:rPr lang="en-US" sz="2000" b="1" dirty="0">
                <a:solidFill>
                  <a:srgbClr val="B868B2"/>
                </a:solidFill>
              </a:rPr>
            </a:br>
            <a:r>
              <a:rPr lang="en-US" sz="2000" b="1" dirty="0">
                <a:solidFill>
                  <a:srgbClr val="B868B2"/>
                </a:solidFill>
              </a:rPr>
              <a:t>-Changes in the hypothalamic control of </a:t>
            </a:r>
            <a:r>
              <a:rPr lang="en-US" sz="2000" b="1" dirty="0" err="1">
                <a:solidFill>
                  <a:srgbClr val="B868B2"/>
                </a:solidFill>
              </a:rPr>
              <a:t>GnRH</a:t>
            </a:r>
            <a:r>
              <a:rPr lang="en-US" sz="2000" b="1" dirty="0">
                <a:solidFill>
                  <a:srgbClr val="B868B2"/>
                </a:solidFill>
              </a:rPr>
              <a:t> secretion</a:t>
            </a:r>
            <a:br>
              <a:rPr lang="en-US" sz="2000" b="1" dirty="0">
                <a:solidFill>
                  <a:srgbClr val="B868B2"/>
                </a:solidFill>
              </a:rPr>
            </a:br>
            <a:r>
              <a:rPr lang="en-US" sz="2000" b="1" dirty="0">
                <a:solidFill>
                  <a:srgbClr val="B868B2"/>
                </a:solidFill>
              </a:rPr>
              <a:t>-Changes in anterior pituitary function </a:t>
            </a:r>
            <a:br>
              <a:rPr lang="en-US" sz="2000" b="1" dirty="0">
                <a:solidFill>
                  <a:srgbClr val="B868B2"/>
                </a:solidFill>
              </a:rPr>
            </a:br>
            <a:r>
              <a:rPr lang="en-US" sz="2000" b="1" dirty="0">
                <a:solidFill>
                  <a:srgbClr val="B868B2"/>
                </a:solidFill>
              </a:rPr>
              <a:t>-Changes in ovarian function  </a:t>
            </a:r>
            <a:br>
              <a:rPr lang="en-US" sz="2000" b="1" dirty="0">
                <a:solidFill>
                  <a:srgbClr val="B868B2"/>
                </a:solidFill>
              </a:rPr>
            </a:br>
            <a:r>
              <a:rPr lang="en-US" sz="2000" b="1" dirty="0">
                <a:solidFill>
                  <a:srgbClr val="B868B2"/>
                </a:solidFill>
              </a:rPr>
              <a:t>-Changes in uterine function </a:t>
            </a:r>
            <a:br>
              <a:rPr lang="en-US" sz="2000" b="1" dirty="0">
                <a:solidFill>
                  <a:srgbClr val="B868B2"/>
                </a:solidFill>
              </a:rPr>
            </a:br>
            <a:endParaRPr lang="en-US" sz="2000" b="1" dirty="0">
              <a:solidFill>
                <a:srgbClr val="B868B2"/>
              </a:solidFill>
            </a:endParaRPr>
          </a:p>
        </p:txBody>
      </p:sp>
      <p:sp>
        <p:nvSpPr>
          <p:cNvPr id="5" name="TextBox 4"/>
          <p:cNvSpPr txBox="1"/>
          <p:nvPr/>
        </p:nvSpPr>
        <p:spPr>
          <a:xfrm>
            <a:off x="-1620688" y="0"/>
            <a:ext cx="2726715" cy="523220"/>
          </a:xfrm>
          <a:prstGeom prst="rect">
            <a:avLst/>
          </a:prstGeom>
          <a:noFill/>
        </p:spPr>
        <p:txBody>
          <a:bodyPr wrap="square" rtlCol="0">
            <a:spAutoFit/>
          </a:bodyPr>
          <a:lstStyle/>
          <a:p>
            <a:r>
              <a:rPr lang="en-US" sz="2400" b="1" dirty="0">
                <a:solidFill>
                  <a:srgbClr val="FF0000"/>
                </a:solidFill>
              </a:rPr>
              <a:t>(</a:t>
            </a:r>
            <a:r>
              <a:rPr lang="en-US" sz="2800" b="1" dirty="0">
                <a:solidFill>
                  <a:srgbClr val="FF0000"/>
                </a:solidFill>
              </a:rPr>
              <a:t>LO 2)</a:t>
            </a:r>
          </a:p>
        </p:txBody>
      </p:sp>
      <p:pic>
        <p:nvPicPr>
          <p:cNvPr id="6" name="Picture 5"/>
          <p:cNvPicPr>
            <a:picLocks noChangeAspect="1"/>
          </p:cNvPicPr>
          <p:nvPr/>
        </p:nvPicPr>
        <p:blipFill rotWithShape="1">
          <a:blip r:embed="rId3"/>
          <a:srcRect t="-3947" r="1887" b="13158"/>
          <a:stretch/>
        </p:blipFill>
        <p:spPr>
          <a:xfrm>
            <a:off x="28580" y="1882620"/>
            <a:ext cx="9115420" cy="4975380"/>
          </a:xfrm>
          <a:prstGeom prst="rect">
            <a:avLst/>
          </a:prstGeom>
        </p:spPr>
        <p:style>
          <a:lnRef idx="3">
            <a:schemeClr val="lt1"/>
          </a:lnRef>
          <a:fillRef idx="1">
            <a:schemeClr val="accent1"/>
          </a:fillRef>
          <a:effectRef idx="1">
            <a:schemeClr val="accent1"/>
          </a:effectRef>
          <a:fontRef idx="minor">
            <a:schemeClr val="lt1"/>
          </a:fontRef>
        </p:style>
      </p:pic>
      <p:sp>
        <p:nvSpPr>
          <p:cNvPr id="8" name="Rectangle 7"/>
          <p:cNvSpPr/>
          <p:nvPr/>
        </p:nvSpPr>
        <p:spPr>
          <a:xfrm>
            <a:off x="3874826" y="1272758"/>
            <a:ext cx="4758202" cy="9379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As we remember from previous session </a:t>
            </a:r>
          </a:p>
          <a:p>
            <a:pPr algn="ctr"/>
            <a:r>
              <a:rPr lang="en-US" dirty="0"/>
              <a:t>Lecture 1 learning objective 3 </a:t>
            </a:r>
          </a:p>
        </p:txBody>
      </p:sp>
    </p:spTree>
    <p:extLst>
      <p:ext uri="{BB962C8B-B14F-4D97-AF65-F5344CB8AC3E}">
        <p14:creationId xmlns:p14="http://schemas.microsoft.com/office/powerpoint/2010/main" val="3062318057"/>
      </p:ext>
    </p:extLst>
  </p:cSld>
  <p:clrMapOvr>
    <a:masterClrMapping/>
  </p:clrMapOvr>
  <mc:AlternateContent xmlns:mc="http://schemas.openxmlformats.org/markup-compatibility/2006" xmlns:p14="http://schemas.microsoft.com/office/powerpoint/2010/main">
    <mc:Choice Requires="p14">
      <p:transition spd="slow" p14:dur="2000" advTm="64029"/>
    </mc:Choice>
    <mc:Fallback xmlns="">
      <p:transition spd="slow" advTm="64029"/>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571744"/>
            <a:ext cx="8229600" cy="1143000"/>
          </a:xfrm>
        </p:spPr>
        <p:txBody>
          <a:bodyPr>
            <a:noAutofit/>
          </a:bodyPr>
          <a:lstStyle/>
          <a:p>
            <a:pPr algn="just" rtl="0"/>
            <a:r>
              <a:rPr lang="en-GB" sz="2800" b="1" dirty="0"/>
              <a:t/>
            </a:r>
            <a:br>
              <a:rPr lang="en-GB" sz="2800" b="1" dirty="0"/>
            </a:br>
            <a:r>
              <a:rPr lang="en-US" sz="2800" dirty="0"/>
              <a:t/>
            </a:r>
            <a:br>
              <a:rPr lang="en-US" sz="2800" dirty="0"/>
            </a:br>
            <a:r>
              <a:rPr lang="en-GB" sz="2800" b="1" dirty="0">
                <a:solidFill>
                  <a:srgbClr val="7030A0"/>
                </a:solidFill>
              </a:rPr>
              <a:t>Primary Amenorrhoea</a:t>
            </a:r>
            <a:r>
              <a:rPr lang="en-GB" sz="2800" dirty="0">
                <a:solidFill>
                  <a:srgbClr val="7030A0"/>
                </a:solidFill>
              </a:rPr>
              <a:t> – </a:t>
            </a:r>
            <a:r>
              <a:rPr lang="en-GB" sz="2800" b="1" dirty="0">
                <a:solidFill>
                  <a:srgbClr val="7030A0"/>
                </a:solidFill>
              </a:rPr>
              <a:t>Never had a period</a:t>
            </a:r>
            <a:r>
              <a:rPr lang="en-GB" sz="2800" dirty="0">
                <a:solidFill>
                  <a:srgbClr val="7030A0"/>
                </a:solidFill>
              </a:rPr>
              <a:t>. Absence of menses by age 14 with absence of Secondary Sexual Characteristics (SSC) e.g. breast development </a:t>
            </a:r>
            <a:br>
              <a:rPr lang="en-GB" sz="2800" dirty="0">
                <a:solidFill>
                  <a:srgbClr val="7030A0"/>
                </a:solidFill>
              </a:rPr>
            </a:br>
            <a:r>
              <a:rPr lang="en-GB" sz="2800" dirty="0">
                <a:solidFill>
                  <a:srgbClr val="7030A0"/>
                </a:solidFill>
              </a:rPr>
              <a:t> </a:t>
            </a:r>
            <a:r>
              <a:rPr lang="en-GB" sz="3200" dirty="0">
                <a:solidFill>
                  <a:srgbClr val="7030A0"/>
                </a:solidFill>
              </a:rPr>
              <a:t>or</a:t>
            </a:r>
            <a:r>
              <a:rPr lang="en-GB" sz="2800" dirty="0">
                <a:solidFill>
                  <a:srgbClr val="7030A0"/>
                </a:solidFill>
              </a:rPr>
              <a:t> absence by age 16 with normal SSC</a:t>
            </a:r>
            <a:r>
              <a:rPr lang="en-US" sz="2800" dirty="0"/>
              <a:t/>
            </a:r>
            <a:br>
              <a:rPr lang="en-US" sz="2800" dirty="0"/>
            </a:br>
            <a:r>
              <a:rPr lang="en-GB" sz="2800" dirty="0"/>
              <a:t/>
            </a:r>
            <a:br>
              <a:rPr lang="en-GB" sz="2800" dirty="0"/>
            </a:br>
            <a:r>
              <a:rPr lang="en-GB" sz="2800" b="1" dirty="0"/>
              <a:t>Secondary Amenorrhoea</a:t>
            </a:r>
            <a:r>
              <a:rPr lang="en-GB" sz="2800" dirty="0"/>
              <a:t> – </a:t>
            </a:r>
            <a:r>
              <a:rPr lang="en-GB" sz="2800" b="1" dirty="0"/>
              <a:t>Established menstruation has ceased. </a:t>
            </a:r>
            <a:r>
              <a:rPr lang="en-US" sz="2800" dirty="0"/>
              <a:t>Cessation of menstruation for </a:t>
            </a:r>
            <a:r>
              <a:rPr lang="en-US" sz="2800" b="1" dirty="0"/>
              <a:t>6</a:t>
            </a:r>
            <a:r>
              <a:rPr lang="en-US" sz="2800" dirty="0"/>
              <a:t> consecutive months in a women who has previously had regular periods, that is not due to pregnancy, lactation or menopause. </a:t>
            </a:r>
            <a:endParaRPr lang="ar-IQ" sz="2800" dirty="0"/>
          </a:p>
        </p:txBody>
      </p:sp>
      <p:sp>
        <p:nvSpPr>
          <p:cNvPr id="3" name="Chevron 2"/>
          <p:cNvSpPr/>
          <p:nvPr/>
        </p:nvSpPr>
        <p:spPr>
          <a:xfrm>
            <a:off x="214282" y="1714488"/>
            <a:ext cx="285752" cy="28575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solidFill>
                <a:schemeClr val="tx1"/>
              </a:solidFill>
            </a:endParaRPr>
          </a:p>
        </p:txBody>
      </p:sp>
      <p:sp>
        <p:nvSpPr>
          <p:cNvPr id="4" name="Chevron 3"/>
          <p:cNvSpPr/>
          <p:nvPr/>
        </p:nvSpPr>
        <p:spPr>
          <a:xfrm>
            <a:off x="214282" y="3929066"/>
            <a:ext cx="285752" cy="28575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solidFill>
                <a:schemeClr val="tx1"/>
              </a:solidFill>
            </a:endParaRPr>
          </a:p>
        </p:txBody>
      </p:sp>
      <p:sp>
        <p:nvSpPr>
          <p:cNvPr id="8" name="مستطيل 7"/>
          <p:cNvSpPr/>
          <p:nvPr/>
        </p:nvSpPr>
        <p:spPr>
          <a:xfrm>
            <a:off x="428596" y="571481"/>
            <a:ext cx="7786742" cy="830997"/>
          </a:xfrm>
          <a:prstGeom prst="rect">
            <a:avLst/>
          </a:prstGeom>
        </p:spPr>
        <p:txBody>
          <a:bodyPr wrap="square">
            <a:spAutoFit/>
          </a:bodyPr>
          <a:lstStyle/>
          <a:p>
            <a:pPr algn="l"/>
            <a:r>
              <a:rPr lang="en-US" sz="2400" b="1" dirty="0">
                <a:solidFill>
                  <a:srgbClr val="FF0000"/>
                </a:solidFill>
              </a:rPr>
              <a:t>(LO 3)</a:t>
            </a:r>
          </a:p>
          <a:p>
            <a:pPr algn="l"/>
            <a:r>
              <a:rPr lang="en-US" sz="2400" b="1" dirty="0">
                <a:solidFill>
                  <a:srgbClr val="FF0000"/>
                </a:solidFill>
              </a:rPr>
              <a:t>Discriminate between primary and secondary </a:t>
            </a:r>
            <a:r>
              <a:rPr lang="en-US" sz="2400" b="1" dirty="0" err="1">
                <a:solidFill>
                  <a:srgbClr val="FF0000"/>
                </a:solidFill>
              </a:rPr>
              <a:t>amenorrhoea</a:t>
            </a:r>
            <a:endParaRPr lang="en-US" sz="2400" b="1" dirty="0">
              <a:solidFill>
                <a:srgbClr val="FF0000"/>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0392" y="5670735"/>
            <a:ext cx="962526" cy="1063255"/>
          </a:xfrm>
          <a:prstGeom prst="rect">
            <a:avLst/>
          </a:prstGeom>
        </p:spPr>
      </p:pic>
      <p:pic>
        <p:nvPicPr>
          <p:cNvPr id="9"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484" y="5940549"/>
            <a:ext cx="686217" cy="566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descr="C:\Users\majid\Pictures\images2QFON8IK.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484" y="6492869"/>
            <a:ext cx="668591" cy="37147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367041" y="6385130"/>
            <a:ext cx="340158" cy="461665"/>
          </a:xfrm>
          <a:prstGeom prst="rect">
            <a:avLst/>
          </a:prstGeom>
          <a:noFill/>
        </p:spPr>
        <p:txBody>
          <a:bodyPr wrap="none" rtlCol="0">
            <a:spAutoFit/>
          </a:bodyPr>
          <a:lstStyle/>
          <a:p>
            <a:r>
              <a:rPr lang="en-US" sz="2400" b="1" dirty="0">
                <a:solidFill>
                  <a:srgbClr val="FF0000"/>
                </a:solidFill>
              </a:rPr>
              <a:t>6</a:t>
            </a:r>
          </a:p>
        </p:txBody>
      </p:sp>
    </p:spTree>
  </p:cSld>
  <p:clrMapOvr>
    <a:masterClrMapping/>
  </p:clrMapOvr>
  <mc:AlternateContent xmlns:mc="http://schemas.openxmlformats.org/markup-compatibility/2006" xmlns:p14="http://schemas.microsoft.com/office/powerpoint/2010/main">
    <mc:Choice Requires="p14">
      <p:transition spd="slow" p14:dur="2000" advTm="41907"/>
    </mc:Choice>
    <mc:Fallback xmlns="">
      <p:transition spd="slow" advTm="41907"/>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939916"/>
          </a:xfrm>
        </p:spPr>
        <p:txBody>
          <a:bodyPr>
            <a:noAutofit/>
          </a:bodyPr>
          <a:lstStyle/>
          <a:p>
            <a:r>
              <a:rPr lang="en-GB" sz="2800" b="1" u="sng" dirty="0"/>
              <a:t>Amenorrhoea</a:t>
            </a:r>
            <a:r>
              <a:rPr lang="en-US" sz="2800" dirty="0"/>
              <a:t/>
            </a:r>
            <a:br>
              <a:rPr lang="en-US" sz="2800" dirty="0"/>
            </a:br>
            <a:r>
              <a:rPr lang="en-GB" sz="2800" dirty="0"/>
              <a:t>Origin is Hypothalamic/Pituitary, Ovarian or Outflow tract (uterus, vagina, cervix)</a:t>
            </a:r>
            <a:r>
              <a:rPr lang="en-US" sz="2800" dirty="0">
                <a:solidFill>
                  <a:srgbClr val="7030A0"/>
                </a:solidFill>
              </a:rPr>
              <a:t/>
            </a:r>
            <a:br>
              <a:rPr lang="en-US" sz="2800" dirty="0">
                <a:solidFill>
                  <a:srgbClr val="7030A0"/>
                </a:solidFill>
              </a:rPr>
            </a:br>
            <a:r>
              <a:rPr lang="en-GB" sz="2800" dirty="0">
                <a:solidFill>
                  <a:srgbClr val="7030A0"/>
                </a:solidFill>
              </a:rPr>
              <a:t> </a:t>
            </a:r>
            <a:endParaRPr lang="ar-IQ" sz="28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6525" y="5794745"/>
            <a:ext cx="962526" cy="1063255"/>
          </a:xfrm>
          <a:prstGeom prst="rect">
            <a:avLst/>
          </a:prstGeom>
        </p:spPr>
      </p:pic>
      <p:pic>
        <p:nvPicPr>
          <p:cNvPr id="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484" y="5940549"/>
            <a:ext cx="686217" cy="566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descr="C:\Users\majid\Pictures\images2QFON8IK.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484" y="6492869"/>
            <a:ext cx="668591" cy="37147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88388" y="240233"/>
            <a:ext cx="1249010" cy="523220"/>
          </a:xfrm>
          <a:prstGeom prst="rect">
            <a:avLst/>
          </a:prstGeom>
          <a:noFill/>
        </p:spPr>
        <p:txBody>
          <a:bodyPr wrap="square" rtlCol="0">
            <a:spAutoFit/>
          </a:bodyPr>
          <a:lstStyle/>
          <a:p>
            <a:r>
              <a:rPr lang="en-US" sz="2800" b="1" dirty="0">
                <a:solidFill>
                  <a:srgbClr val="FF0000"/>
                </a:solidFill>
              </a:rPr>
              <a:t>(LO 3)</a:t>
            </a:r>
            <a:endParaRPr lang="en-US" sz="2800" dirty="0"/>
          </a:p>
        </p:txBody>
      </p:sp>
      <p:sp>
        <p:nvSpPr>
          <p:cNvPr id="11" name="Oval 10"/>
          <p:cNvSpPr/>
          <p:nvPr/>
        </p:nvSpPr>
        <p:spPr>
          <a:xfrm>
            <a:off x="122828" y="1531986"/>
            <a:ext cx="2288931" cy="1646494"/>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Hypothalamus</a:t>
            </a:r>
          </a:p>
        </p:txBody>
      </p:sp>
      <p:sp>
        <p:nvSpPr>
          <p:cNvPr id="13" name="Oval 12"/>
          <p:cNvSpPr/>
          <p:nvPr/>
        </p:nvSpPr>
        <p:spPr>
          <a:xfrm>
            <a:off x="1856870" y="2734730"/>
            <a:ext cx="2110710" cy="1622044"/>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pituitary</a:t>
            </a:r>
          </a:p>
        </p:txBody>
      </p:sp>
      <p:sp>
        <p:nvSpPr>
          <p:cNvPr id="14" name="Oval 13"/>
          <p:cNvSpPr/>
          <p:nvPr/>
        </p:nvSpPr>
        <p:spPr>
          <a:xfrm>
            <a:off x="4055149" y="3704081"/>
            <a:ext cx="2160240" cy="1646494"/>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ovaries</a:t>
            </a:r>
          </a:p>
        </p:txBody>
      </p:sp>
      <p:sp>
        <p:nvSpPr>
          <p:cNvPr id="15" name="Oval 14"/>
          <p:cNvSpPr/>
          <p:nvPr/>
        </p:nvSpPr>
        <p:spPr>
          <a:xfrm>
            <a:off x="6526560" y="4683211"/>
            <a:ext cx="2160240" cy="1646494"/>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Outflow tract</a:t>
            </a:r>
          </a:p>
        </p:txBody>
      </p:sp>
      <p:cxnSp>
        <p:nvCxnSpPr>
          <p:cNvPr id="16" name="Elbow Connector 15"/>
          <p:cNvCxnSpPr/>
          <p:nvPr/>
        </p:nvCxnSpPr>
        <p:spPr>
          <a:xfrm>
            <a:off x="1043608" y="2581826"/>
            <a:ext cx="1408227" cy="979130"/>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a:off x="3372615" y="3558168"/>
            <a:ext cx="1408227" cy="979130"/>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Elbow Connector 25"/>
          <p:cNvCxnSpPr/>
          <p:nvPr/>
        </p:nvCxnSpPr>
        <p:spPr>
          <a:xfrm>
            <a:off x="5514999" y="4527328"/>
            <a:ext cx="1408227" cy="979130"/>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254896" y="6329705"/>
            <a:ext cx="367408" cy="523220"/>
          </a:xfrm>
          <a:prstGeom prst="rect">
            <a:avLst/>
          </a:prstGeom>
          <a:noFill/>
        </p:spPr>
        <p:txBody>
          <a:bodyPr wrap="none" rtlCol="0">
            <a:spAutoFit/>
          </a:bodyPr>
          <a:lstStyle/>
          <a:p>
            <a:r>
              <a:rPr lang="en-US" sz="2800" b="1" dirty="0">
                <a:solidFill>
                  <a:srgbClr val="FF0000"/>
                </a:solidFill>
              </a:rPr>
              <a:t>7</a:t>
            </a:r>
          </a:p>
        </p:txBody>
      </p:sp>
    </p:spTree>
  </p:cSld>
  <p:clrMapOvr>
    <a:masterClrMapping/>
  </p:clrMapOvr>
  <mc:AlternateContent xmlns:mc="http://schemas.openxmlformats.org/markup-compatibility/2006" xmlns:p14="http://schemas.microsoft.com/office/powerpoint/2010/main">
    <mc:Choice Requires="p14">
      <p:transition spd="slow" p14:dur="2000" advTm="11"/>
    </mc:Choice>
    <mc:Fallback xmlns="">
      <p:transition spd="slow" advTm="11"/>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48" y="2571744"/>
            <a:ext cx="8429652" cy="1143000"/>
          </a:xfrm>
        </p:spPr>
        <p:txBody>
          <a:bodyPr>
            <a:normAutofit fontScale="90000"/>
          </a:bodyPr>
          <a:lstStyle/>
          <a:p>
            <a:pPr algn="l" rtl="0"/>
            <a:r>
              <a:rPr lang="en-US" sz="2800" dirty="0"/>
              <a:t/>
            </a:r>
            <a:br>
              <a:rPr lang="en-US" sz="2800" dirty="0"/>
            </a:br>
            <a:r>
              <a:rPr lang="en-US" sz="2800" b="1" dirty="0">
                <a:solidFill>
                  <a:srgbClr val="FF0000"/>
                </a:solidFill>
              </a:rPr>
              <a:t>I.  </a:t>
            </a:r>
            <a:r>
              <a:rPr lang="en-GB" sz="2800" b="1" u="sng" dirty="0">
                <a:solidFill>
                  <a:srgbClr val="FF0000"/>
                </a:solidFill>
              </a:rPr>
              <a:t>Hypothalamic/Pituitary Amenorrhoea</a:t>
            </a:r>
            <a:r>
              <a:rPr lang="en-US" sz="2800" dirty="0"/>
              <a:t/>
            </a:r>
            <a:br>
              <a:rPr lang="en-US" sz="2800" dirty="0"/>
            </a:br>
            <a:r>
              <a:rPr lang="en-GB" sz="2800" b="1" dirty="0"/>
              <a:t>Inadequate levels of FSH </a:t>
            </a:r>
            <a:r>
              <a:rPr lang="en-GB" sz="2800" dirty="0"/>
              <a:t>lead to </a:t>
            </a:r>
            <a:r>
              <a:rPr lang="en-GB" sz="2800" b="1" dirty="0"/>
              <a:t>inadequately stimulated ovaries</a:t>
            </a:r>
            <a:r>
              <a:rPr lang="en-GB" sz="2800" dirty="0"/>
              <a:t>, which then </a:t>
            </a:r>
            <a:r>
              <a:rPr lang="en-GB" sz="2800" b="1" dirty="0"/>
              <a:t>fail to produce enough oestrogen to stimulate the </a:t>
            </a:r>
            <a:r>
              <a:rPr lang="en-GB" sz="2800" b="1" dirty="0" err="1"/>
              <a:t>endometrium</a:t>
            </a:r>
            <a:r>
              <a:rPr lang="en-GB" sz="2800" b="1" dirty="0"/>
              <a:t> of the uterus</a:t>
            </a:r>
            <a:r>
              <a:rPr lang="en-GB" sz="2800" dirty="0"/>
              <a:t>, giving amenorrhoea. In general, women with </a:t>
            </a:r>
            <a:r>
              <a:rPr lang="en-GB" sz="2800" dirty="0" err="1"/>
              <a:t>hypogonadotropic</a:t>
            </a:r>
            <a:r>
              <a:rPr lang="en-GB" sz="2800" dirty="0"/>
              <a:t> amenorrhoea are potentially fertile. </a:t>
            </a:r>
            <a:br>
              <a:rPr lang="en-GB" sz="2800" dirty="0"/>
            </a:br>
            <a:r>
              <a:rPr lang="en-US" sz="2800" dirty="0">
                <a:solidFill>
                  <a:srgbClr val="7030A0"/>
                </a:solidFill>
              </a:rPr>
              <a:t>      </a:t>
            </a:r>
            <a:r>
              <a:rPr lang="en-GB" sz="2800" b="1" dirty="0">
                <a:solidFill>
                  <a:srgbClr val="7030A0"/>
                </a:solidFill>
              </a:rPr>
              <a:t>Primary Hypothalamic Amenorrhoea</a:t>
            </a:r>
            <a:r>
              <a:rPr lang="en-US" sz="2800" dirty="0">
                <a:solidFill>
                  <a:srgbClr val="7030A0"/>
                </a:solidFill>
              </a:rPr>
              <a:t/>
            </a:r>
            <a:br>
              <a:rPr lang="en-US" sz="2800" dirty="0">
                <a:solidFill>
                  <a:srgbClr val="7030A0"/>
                </a:solidFill>
              </a:rPr>
            </a:br>
            <a:r>
              <a:rPr lang="en-US" sz="2200" dirty="0">
                <a:solidFill>
                  <a:srgbClr val="7030A0"/>
                </a:solidFill>
              </a:rPr>
              <a:t>      * </a:t>
            </a:r>
            <a:r>
              <a:rPr lang="en-GB" sz="2200" b="1" dirty="0">
                <a:solidFill>
                  <a:srgbClr val="7030A0"/>
                </a:solidFill>
              </a:rPr>
              <a:t>Constitutional delay: exclude other causes.</a:t>
            </a:r>
            <a:r>
              <a:rPr lang="en-GB" sz="2200" dirty="0">
                <a:solidFill>
                  <a:srgbClr val="7030A0"/>
                </a:solidFill>
              </a:rPr>
              <a:t/>
            </a:r>
            <a:br>
              <a:rPr lang="en-GB" sz="2200" dirty="0">
                <a:solidFill>
                  <a:srgbClr val="7030A0"/>
                </a:solidFill>
              </a:rPr>
            </a:br>
            <a:r>
              <a:rPr lang="en-GB" sz="2200" dirty="0">
                <a:solidFill>
                  <a:srgbClr val="7030A0"/>
                </a:solidFill>
              </a:rPr>
              <a:t>      *</a:t>
            </a:r>
            <a:r>
              <a:rPr lang="en-US" sz="2800" dirty="0"/>
              <a:t> </a:t>
            </a:r>
            <a:r>
              <a:rPr lang="en-GB" sz="2200" b="1" dirty="0" err="1">
                <a:solidFill>
                  <a:srgbClr val="7030A0"/>
                </a:solidFill>
              </a:rPr>
              <a:t>Kallmann</a:t>
            </a:r>
            <a:r>
              <a:rPr lang="en-GB" sz="2200" b="1" dirty="0">
                <a:solidFill>
                  <a:srgbClr val="7030A0"/>
                </a:solidFill>
              </a:rPr>
              <a:t> Syndrome</a:t>
            </a:r>
            <a:r>
              <a:rPr lang="en-GB" sz="2200" dirty="0">
                <a:solidFill>
                  <a:srgbClr val="7030A0"/>
                </a:solidFill>
              </a:rPr>
              <a:t> – Inability to produce </a:t>
            </a:r>
            <a:r>
              <a:rPr lang="en-GB" sz="2200" dirty="0" err="1">
                <a:solidFill>
                  <a:srgbClr val="7030A0"/>
                </a:solidFill>
              </a:rPr>
              <a:t>GnRH</a:t>
            </a:r>
            <a:r>
              <a:rPr lang="en-GB" sz="2200" dirty="0">
                <a:solidFill>
                  <a:srgbClr val="7030A0"/>
                </a:solidFill>
              </a:rPr>
              <a:t> ( LH &amp; FSH </a:t>
            </a:r>
            <a:br>
              <a:rPr lang="en-GB" sz="2200" dirty="0">
                <a:solidFill>
                  <a:srgbClr val="7030A0"/>
                </a:solidFill>
              </a:rPr>
            </a:br>
            <a:r>
              <a:rPr lang="en-GB" sz="2200" dirty="0">
                <a:solidFill>
                  <a:srgbClr val="7030A0"/>
                </a:solidFill>
              </a:rPr>
              <a:t>                 subsequently)</a:t>
            </a:r>
            <a:br>
              <a:rPr lang="en-GB" sz="2200" dirty="0">
                <a:solidFill>
                  <a:srgbClr val="7030A0"/>
                </a:solidFill>
              </a:rPr>
            </a:br>
            <a:r>
              <a:rPr lang="en-GB" sz="2200" dirty="0">
                <a:solidFill>
                  <a:srgbClr val="7030A0"/>
                </a:solidFill>
              </a:rPr>
              <a:t>              </a:t>
            </a:r>
            <a:r>
              <a:rPr lang="en-US" sz="2800" dirty="0"/>
              <a:t/>
            </a:r>
            <a:br>
              <a:rPr lang="en-US" sz="2800" dirty="0"/>
            </a:br>
            <a:r>
              <a:rPr lang="en-US" sz="2800" dirty="0"/>
              <a:t>  </a:t>
            </a:r>
            <a:r>
              <a:rPr lang="en-GB" sz="2800" b="1" dirty="0"/>
              <a:t>Secondary Hypothalamic Amenorrhoea</a:t>
            </a:r>
            <a:r>
              <a:rPr lang="en-US" sz="2800" dirty="0"/>
              <a:t/>
            </a:r>
            <a:br>
              <a:rPr lang="en-US" sz="2800" dirty="0"/>
            </a:br>
            <a:r>
              <a:rPr lang="en-US" sz="2200" dirty="0"/>
              <a:t>           *  </a:t>
            </a:r>
            <a:r>
              <a:rPr lang="en-GB" sz="2200" b="1" dirty="0"/>
              <a:t>Exercise  or stress-related amenorrhoea</a:t>
            </a:r>
            <a:r>
              <a:rPr lang="en-GB" sz="2200" dirty="0"/>
              <a:t> </a:t>
            </a:r>
            <a:br>
              <a:rPr lang="en-GB" sz="2200" dirty="0"/>
            </a:br>
            <a:r>
              <a:rPr lang="en-GB" sz="2200" dirty="0"/>
              <a:t>           *</a:t>
            </a:r>
            <a:r>
              <a:rPr lang="en-US" sz="2200" dirty="0"/>
              <a:t> </a:t>
            </a:r>
            <a:r>
              <a:rPr lang="en-GB" sz="2000" b="1" dirty="0"/>
              <a:t>Eating disorders</a:t>
            </a:r>
            <a:r>
              <a:rPr lang="en-GB" sz="2000" dirty="0"/>
              <a:t> and weight loss ( anorexia or bulimia). Fall below</a:t>
            </a:r>
            <a:br>
              <a:rPr lang="en-GB" sz="2000" dirty="0"/>
            </a:br>
            <a:r>
              <a:rPr lang="en-GB" sz="2000" dirty="0"/>
              <a:t>                critical weight of 47kg menses will cease </a:t>
            </a:r>
            <a:br>
              <a:rPr lang="en-GB" sz="2000" dirty="0"/>
            </a:br>
            <a:r>
              <a:rPr lang="en-GB" sz="2000" dirty="0"/>
              <a:t>             * </a:t>
            </a:r>
            <a:r>
              <a:rPr lang="en-GB" sz="2000" b="1" dirty="0"/>
              <a:t>CNS neoplasm, trauma or </a:t>
            </a:r>
            <a:r>
              <a:rPr lang="en-GB" sz="2000" b="1" dirty="0" err="1"/>
              <a:t>infilterating</a:t>
            </a:r>
            <a:r>
              <a:rPr lang="en-GB" sz="2000" b="1" dirty="0"/>
              <a:t> disease such as TB or </a:t>
            </a:r>
            <a:r>
              <a:rPr lang="en-GB" sz="2000" b="1" dirty="0" err="1"/>
              <a:t>sarcoidosis</a:t>
            </a:r>
            <a:r>
              <a:rPr lang="en-GB" sz="2000" b="1" dirty="0"/>
              <a:t> .</a:t>
            </a:r>
            <a:br>
              <a:rPr lang="en-GB" sz="2000" b="1" dirty="0"/>
            </a:br>
            <a:r>
              <a:rPr lang="en-GB" sz="2000" b="1" dirty="0"/>
              <a:t>             * Drugs affecting HPG axis.</a:t>
            </a:r>
            <a:endParaRPr lang="ar-IQ" sz="2200" b="1" dirty="0"/>
          </a:p>
        </p:txBody>
      </p:sp>
      <p:sp>
        <p:nvSpPr>
          <p:cNvPr id="3" name="Chevron 2"/>
          <p:cNvSpPr/>
          <p:nvPr/>
        </p:nvSpPr>
        <p:spPr>
          <a:xfrm>
            <a:off x="714348" y="2786058"/>
            <a:ext cx="285752" cy="28575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solidFill>
                <a:schemeClr val="tx1"/>
              </a:solidFill>
            </a:endParaRPr>
          </a:p>
        </p:txBody>
      </p:sp>
      <p:sp>
        <p:nvSpPr>
          <p:cNvPr id="4" name="Chevron 3"/>
          <p:cNvSpPr/>
          <p:nvPr/>
        </p:nvSpPr>
        <p:spPr>
          <a:xfrm>
            <a:off x="571472" y="4500570"/>
            <a:ext cx="285752" cy="28575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solidFill>
                <a:schemeClr val="tx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0392" y="5670735"/>
            <a:ext cx="962526" cy="1063255"/>
          </a:xfrm>
          <a:prstGeom prst="rect">
            <a:avLst/>
          </a:prstGeom>
        </p:spPr>
      </p:pic>
      <p:sp>
        <p:nvSpPr>
          <p:cNvPr id="7" name="Rectangle 6"/>
          <p:cNvSpPr/>
          <p:nvPr/>
        </p:nvSpPr>
        <p:spPr>
          <a:xfrm>
            <a:off x="183529" y="92533"/>
            <a:ext cx="1061637" cy="523220"/>
          </a:xfrm>
          <a:prstGeom prst="rect">
            <a:avLst/>
          </a:prstGeom>
        </p:spPr>
        <p:txBody>
          <a:bodyPr wrap="none">
            <a:spAutoFit/>
          </a:bodyPr>
          <a:lstStyle/>
          <a:p>
            <a:r>
              <a:rPr lang="en-US" sz="2800" b="1" dirty="0">
                <a:solidFill>
                  <a:srgbClr val="FF0000"/>
                </a:solidFill>
              </a:rPr>
              <a:t>(LO 3)</a:t>
            </a:r>
            <a:endParaRPr lang="en-US" sz="2800" dirty="0"/>
          </a:p>
        </p:txBody>
      </p:sp>
      <p:sp>
        <p:nvSpPr>
          <p:cNvPr id="8" name="TextBox 7"/>
          <p:cNvSpPr txBox="1"/>
          <p:nvPr/>
        </p:nvSpPr>
        <p:spPr>
          <a:xfrm>
            <a:off x="4283968" y="6488668"/>
            <a:ext cx="323390" cy="461665"/>
          </a:xfrm>
          <a:prstGeom prst="rect">
            <a:avLst/>
          </a:prstGeom>
          <a:noFill/>
        </p:spPr>
        <p:txBody>
          <a:bodyPr wrap="square" rtlCol="0">
            <a:spAutoFit/>
          </a:bodyPr>
          <a:lstStyle/>
          <a:p>
            <a:r>
              <a:rPr lang="en-US" sz="2400" b="1" dirty="0">
                <a:solidFill>
                  <a:srgbClr val="FF0000"/>
                </a:solidFill>
              </a:rPr>
              <a:t>8</a:t>
            </a:r>
          </a:p>
        </p:txBody>
      </p:sp>
      <p:pic>
        <p:nvPicPr>
          <p:cNvPr id="9"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484" y="5940549"/>
            <a:ext cx="686217" cy="566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descr="C:\Users\majid\Pictures\images2QFON8IK.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484" y="6492869"/>
            <a:ext cx="668591" cy="3714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advTm="34"/>
    </mc:Choice>
    <mc:Fallback xmlns="">
      <p:transition spd="slow" advTm="34"/>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48" y="3000372"/>
            <a:ext cx="8229600" cy="1143000"/>
          </a:xfrm>
        </p:spPr>
        <p:txBody>
          <a:bodyPr>
            <a:noAutofit/>
          </a:bodyPr>
          <a:lstStyle/>
          <a:p>
            <a:pPr lvl="0" algn="l" rtl="0"/>
            <a:r>
              <a:rPr lang="en-GB" sz="3200" b="1" dirty="0"/>
              <a:t>II. Secondary Pituitary Amenorrhoea</a:t>
            </a:r>
            <a:r>
              <a:rPr lang="en-US" sz="3200" dirty="0"/>
              <a:t/>
            </a:r>
            <a:br>
              <a:rPr lang="en-US" sz="3200" dirty="0"/>
            </a:br>
            <a:r>
              <a:rPr lang="en-US" sz="3200" dirty="0"/>
              <a:t>        </a:t>
            </a:r>
            <a:r>
              <a:rPr lang="en-US" sz="3200" dirty="0">
                <a:solidFill>
                  <a:srgbClr val="9900CC"/>
                </a:solidFill>
              </a:rPr>
              <a:t>*</a:t>
            </a:r>
            <a:r>
              <a:rPr lang="en-GB" sz="3200" b="1" dirty="0"/>
              <a:t>Sheehan syndrome</a:t>
            </a:r>
            <a:r>
              <a:rPr lang="en-GB" sz="3200" dirty="0"/>
              <a:t> – </a:t>
            </a:r>
            <a:r>
              <a:rPr lang="en-GB" sz="3200" dirty="0" err="1"/>
              <a:t>Hypopituitarism</a:t>
            </a:r>
            <a:r>
              <a:rPr lang="en-GB" sz="3200" dirty="0"/>
              <a:t> </a:t>
            </a:r>
            <a:r>
              <a:rPr lang="en-US" sz="3200" dirty="0"/>
              <a:t/>
            </a:r>
            <a:br>
              <a:rPr lang="en-US" sz="3200" dirty="0"/>
            </a:br>
            <a:r>
              <a:rPr lang="en-US" sz="3200" dirty="0"/>
              <a:t>        </a:t>
            </a:r>
            <a:r>
              <a:rPr lang="en-US" sz="3200" dirty="0">
                <a:solidFill>
                  <a:srgbClr val="9900CC"/>
                </a:solidFill>
              </a:rPr>
              <a:t>*</a:t>
            </a:r>
            <a:r>
              <a:rPr lang="en-GB" sz="3200" dirty="0" err="1"/>
              <a:t>Hyperprolactinaemia</a:t>
            </a:r>
            <a:r>
              <a:rPr lang="en-GB" sz="3200" dirty="0"/>
              <a:t>  (adenoma)</a:t>
            </a:r>
            <a:r>
              <a:rPr lang="en-US" sz="3200" dirty="0"/>
              <a:t/>
            </a:r>
            <a:br>
              <a:rPr lang="en-US" sz="3200" dirty="0"/>
            </a:br>
            <a:r>
              <a:rPr lang="en-US" sz="3200" dirty="0"/>
              <a:t>        </a:t>
            </a:r>
            <a:r>
              <a:rPr lang="en-US" sz="3200" dirty="0">
                <a:solidFill>
                  <a:srgbClr val="9900CC"/>
                </a:solidFill>
              </a:rPr>
              <a:t>*</a:t>
            </a:r>
            <a:r>
              <a:rPr lang="en-GB" sz="3200" dirty="0" err="1"/>
              <a:t>Haemochromatosis</a:t>
            </a:r>
            <a:r>
              <a:rPr lang="en-GB" sz="3200" dirty="0"/>
              <a:t> – ‘Iron overload’</a:t>
            </a:r>
            <a:br>
              <a:rPr lang="en-GB" sz="3200" dirty="0"/>
            </a:br>
            <a:r>
              <a:rPr lang="en-US" sz="3200" dirty="0"/>
              <a:t/>
            </a:r>
            <a:br>
              <a:rPr lang="en-US" sz="3200" dirty="0"/>
            </a:br>
            <a:r>
              <a:rPr lang="en-GB" sz="3200" b="1" dirty="0">
                <a:solidFill>
                  <a:schemeClr val="accent6">
                    <a:lumMod val="50000"/>
                  </a:schemeClr>
                </a:solidFill>
              </a:rPr>
              <a:t>Secondary Amenorrhoea may also be caused by hypo/hyperthyroidism or adrenal disease.</a:t>
            </a:r>
            <a:r>
              <a:rPr lang="en-US" sz="3200" b="1" dirty="0">
                <a:solidFill>
                  <a:schemeClr val="accent6">
                    <a:lumMod val="50000"/>
                  </a:schemeClr>
                </a:solidFill>
              </a:rPr>
              <a:t/>
            </a:r>
            <a:br>
              <a:rPr lang="en-US" sz="3200" b="1" dirty="0">
                <a:solidFill>
                  <a:schemeClr val="accent6">
                    <a:lumMod val="50000"/>
                  </a:schemeClr>
                </a:solidFill>
              </a:rPr>
            </a:br>
            <a:r>
              <a:rPr lang="en-GB" sz="3200" b="1" dirty="0">
                <a:solidFill>
                  <a:schemeClr val="accent6">
                    <a:lumMod val="50000"/>
                  </a:schemeClr>
                </a:solidFill>
              </a:rPr>
              <a:t> </a:t>
            </a:r>
            <a:r>
              <a:rPr lang="en-US" sz="3200" dirty="0"/>
              <a:t/>
            </a:r>
            <a:br>
              <a:rPr lang="en-US" sz="3200" dirty="0"/>
            </a:br>
            <a:endParaRPr lang="ar-IQ" sz="3200" dirty="0"/>
          </a:p>
        </p:txBody>
      </p:sp>
      <p:sp>
        <p:nvSpPr>
          <p:cNvPr id="3" name="Chevron 2"/>
          <p:cNvSpPr/>
          <p:nvPr/>
        </p:nvSpPr>
        <p:spPr>
          <a:xfrm>
            <a:off x="285720" y="1500174"/>
            <a:ext cx="285752" cy="28575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solidFill>
                <a:schemeClr val="tx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0392" y="5670735"/>
            <a:ext cx="962526" cy="1063255"/>
          </a:xfrm>
          <a:prstGeom prst="rect">
            <a:avLst/>
          </a:prstGeom>
        </p:spPr>
      </p:pic>
      <p:sp>
        <p:nvSpPr>
          <p:cNvPr id="6" name="Rectangle 5"/>
          <p:cNvSpPr/>
          <p:nvPr/>
        </p:nvSpPr>
        <p:spPr>
          <a:xfrm>
            <a:off x="0" y="332656"/>
            <a:ext cx="1551116" cy="523220"/>
          </a:xfrm>
          <a:prstGeom prst="rect">
            <a:avLst/>
          </a:prstGeom>
        </p:spPr>
        <p:txBody>
          <a:bodyPr wrap="square">
            <a:spAutoFit/>
          </a:bodyPr>
          <a:lstStyle/>
          <a:p>
            <a:r>
              <a:rPr lang="en-US" sz="2800" b="1" dirty="0">
                <a:solidFill>
                  <a:srgbClr val="FF0000"/>
                </a:solidFill>
              </a:rPr>
              <a:t>(LO 3)</a:t>
            </a:r>
            <a:endParaRPr lang="en-US" sz="2800" dirty="0"/>
          </a:p>
        </p:txBody>
      </p:sp>
      <p:sp>
        <p:nvSpPr>
          <p:cNvPr id="7" name="TextBox 6"/>
          <p:cNvSpPr txBox="1"/>
          <p:nvPr/>
        </p:nvSpPr>
        <p:spPr>
          <a:xfrm flipH="1">
            <a:off x="3779912" y="6339077"/>
            <a:ext cx="602353" cy="461665"/>
          </a:xfrm>
          <a:prstGeom prst="rect">
            <a:avLst/>
          </a:prstGeom>
          <a:noFill/>
        </p:spPr>
        <p:txBody>
          <a:bodyPr wrap="square" rtlCol="0">
            <a:spAutoFit/>
          </a:bodyPr>
          <a:lstStyle/>
          <a:p>
            <a:pPr algn="l"/>
            <a:r>
              <a:rPr lang="en-US" sz="2400" b="1" dirty="0">
                <a:solidFill>
                  <a:srgbClr val="FF0000"/>
                </a:solidFill>
              </a:rPr>
              <a:t>9</a:t>
            </a:r>
          </a:p>
        </p:txBody>
      </p:sp>
      <p:pic>
        <p:nvPicPr>
          <p:cNvPr id="8"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484" y="5940549"/>
            <a:ext cx="686217" cy="566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descr="C:\Users\majid\Pictures\images2QFON8IK.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484" y="6492869"/>
            <a:ext cx="668591" cy="3714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advTm="22087"/>
    </mc:Choice>
    <mc:Fallback xmlns="">
      <p:transition spd="slow" advTm="22087"/>
    </mc:Fallback>
  </mc:AlternateContent>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3072</TotalTime>
  <Words>690</Words>
  <Application>Microsoft Office PowerPoint</Application>
  <PresentationFormat>On-screen Show (4:3)</PresentationFormat>
  <Paragraphs>145</Paragraphs>
  <Slides>21</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Andalus</vt:lpstr>
      <vt:lpstr>Arial</vt:lpstr>
      <vt:lpstr>Berlin Sans FB Demi</vt:lpstr>
      <vt:lpstr>Calibri</vt:lpstr>
      <vt:lpstr>Times New Roman</vt:lpstr>
      <vt:lpstr>سمة Office</vt:lpstr>
      <vt:lpstr>PowerPoint Presentation</vt:lpstr>
      <vt:lpstr>  Learning Objectives (LO)</vt:lpstr>
      <vt:lpstr>(LO 1)  Define the terms that are used to describe common menstrual abnormalities </vt:lpstr>
      <vt:lpstr>PowerPoint Presentation</vt:lpstr>
      <vt:lpstr>Describe the effect upon the menstrual cycle of -Changes in the hypothalamic control of GnRH secretion -Changes in anterior pituitary function  -Changes in ovarian function   -Changes in uterine function  </vt:lpstr>
      <vt:lpstr>  Primary Amenorrhoea – Never had a period. Absence of menses by age 14 with absence of Secondary Sexual Characteristics (SSC) e.g. breast development   or absence by age 16 with normal SSC  Secondary Amenorrhoea – Established menstruation has ceased. Cessation of menstruation for 6 consecutive months in a women who has previously had regular periods, that is not due to pregnancy, lactation or menopause. </vt:lpstr>
      <vt:lpstr>Amenorrhoea Origin is Hypothalamic/Pituitary, Ovarian or Outflow tract (uterus, vagina, cervix)  </vt:lpstr>
      <vt:lpstr> I.  Hypothalamic/Pituitary Amenorrhoea Inadequate levels of FSH lead to inadequately stimulated ovaries, which then fail to produce enough oestrogen to stimulate the endometrium of the uterus, giving amenorrhoea. In general, women with hypogonadotropic amenorrhoea are potentially fertile.        Primary Hypothalamic Amenorrhoea       * Constitutional delay: exclude other causes.       * Kallmann Syndrome – Inability to produce GnRH ( LH &amp; FSH                   subsequently)                  Secondary Hypothalamic Amenorrhoea            *  Exercise  or stress-related amenorrhoea             * Eating disorders and weight loss ( anorexia or bulimia). Fall below                 critical weight of 47kg menses will cease               * CNS neoplasm, trauma or infilterating disease such as TB or sarcoidosis .              * Drugs affecting HPG axis.</vt:lpstr>
      <vt:lpstr>II. Secondary Pituitary Amenorrhoea         *Sheehan syndrome – Hypopituitarism          *Hyperprolactinaemia  (adenoma)         *Haemochromatosis – ‘Iron overload’  Secondary Amenorrhoea may also be caused by hypo/hyperthyroidism or adrenal disease.   </vt:lpstr>
      <vt:lpstr>III. Gonadal/End-Organ Amenorrhoea  In Ovarian Amenorrhoea the ovary does not respond to pituitary stimulation, giving low oestrogen levels. The lack of –‘ve feedback from oestrogen leads to elevated FSH levels in the menopausal range (Hypergonadotrophic amenorrhoea). Primary Gonadal/End-Organ         Gonadal dysgenesis – e.g. Turner Syndrome (45, Xo)           Androgen Insensitivity Syndrome           Receptor abnormalities for FSH and LH             Secondary Gonadal/End-Organ            premature menopause (ovarian failure)          Polycystic Ovarian Syndrome </vt:lpstr>
      <vt:lpstr>IV. Outflow Tract Amenorrhoea In Amenorrhoea of outflow tract origin, the Hypothalamic-Pituitary-Ovarian Axis is functional, therefore FSH level is normal. Primary Outflow Tract Obstruction               * Uterine – Mullerian agenesis i.e. absent vagina &amp; uterus                        (Rokitansky syndrome)=15% of primary amenorrhoea                  * Vaginal – Vaginal atresia or transverse septum, imperforate hymen  Secondary Outflow Tract Obstruction                *Cervical stenosis as in case of conization of the cervix                * severe vaginal adhesion following vaginal surgery                * uterine causes                      - Intrauterine Adhesions (Asherman’s syndrome)                     - Endometrial TB       </vt:lpstr>
      <vt:lpstr>    </vt:lpstr>
      <vt:lpstr>Management of Amenorrhea  The management of amenorrhea varies widely depending on the cause. If due to insufficiency in a hormone, the amenorrhea may be treated with hormone replacement. If due to lifestyle (e.g. exercise, weight loss) can be treated by modifying these factors. Medical &amp;/or surgical treatment might be required according to the cause.   </vt:lpstr>
      <vt:lpstr>( LO 4)             Menorrhagia  Menorrhagia is regular heavy vaginal bleeding . It is usually secondary to distortion of the uterine cavity, leaving the uterus unable to contract down on open venous sinuses in the zona basalis. It may may be due to dysfunctional uterine bleeding (DUB) &amp; usually ovulatory. Other causes include organic, endocrine, haemostatic.  </vt:lpstr>
      <vt:lpstr>Causes</vt:lpstr>
      <vt:lpstr>  Dysfunctional Uterine Bleeding (DUB) </vt:lpstr>
      <vt:lpstr>a) Anovulatory  DUB ( &gt;90%): </vt:lpstr>
      <vt:lpstr>PowerPoint Presentation</vt:lpstr>
      <vt:lpstr>The diagnosis of DUB is one of exclusion, as other potential causes for the bleeding must be ruled out:  BHCG, TSH – Exclude pregnancy, thyroid  Coagulation workup Smear if appropriate – Exclude cancer ( Cervical ) Sample endometrium  ( D &amp; C )  </vt:lpstr>
      <vt:lpstr>(LO 5)  Dysmenorrhea (painful periods)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msi</cp:lastModifiedBy>
  <cp:revision>114</cp:revision>
  <dcterms:created xsi:type="dcterms:W3CDTF">2014-10-11T08:31:02Z</dcterms:created>
  <dcterms:modified xsi:type="dcterms:W3CDTF">2022-09-18T20:21:23Z</dcterms:modified>
</cp:coreProperties>
</file>